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256" r:id="rId2"/>
    <p:sldId id="257" r:id="rId3"/>
    <p:sldId id="258" r:id="rId4"/>
    <p:sldId id="312" r:id="rId5"/>
    <p:sldId id="356" r:id="rId6"/>
    <p:sldId id="358" r:id="rId7"/>
    <p:sldId id="357" r:id="rId8"/>
    <p:sldId id="318" r:id="rId9"/>
    <p:sldId id="314" r:id="rId10"/>
    <p:sldId id="333" r:id="rId11"/>
    <p:sldId id="322" r:id="rId12"/>
    <p:sldId id="282" r:id="rId13"/>
    <p:sldId id="266" r:id="rId14"/>
    <p:sldId id="328" r:id="rId15"/>
    <p:sldId id="325" r:id="rId16"/>
    <p:sldId id="269" r:id="rId17"/>
    <p:sldId id="324" r:id="rId18"/>
    <p:sldId id="270" r:id="rId19"/>
    <p:sldId id="327" r:id="rId20"/>
    <p:sldId id="274" r:id="rId21"/>
    <p:sldId id="351" r:id="rId22"/>
    <p:sldId id="354" r:id="rId23"/>
    <p:sldId id="361" r:id="rId24"/>
    <p:sldId id="350" r:id="rId25"/>
    <p:sldId id="284" r:id="rId26"/>
    <p:sldId id="330" r:id="rId27"/>
    <p:sldId id="285" r:id="rId28"/>
    <p:sldId id="331" r:id="rId29"/>
    <p:sldId id="329" r:id="rId30"/>
    <p:sldId id="287" r:id="rId31"/>
    <p:sldId id="283" r:id="rId32"/>
    <p:sldId id="362" r:id="rId33"/>
    <p:sldId id="363" r:id="rId34"/>
    <p:sldId id="289" r:id="rId35"/>
    <p:sldId id="332" r:id="rId36"/>
    <p:sldId id="360" r:id="rId37"/>
    <p:sldId id="364" r:id="rId38"/>
    <p:sldId id="365" r:id="rId39"/>
    <p:sldId id="302" r:id="rId40"/>
    <p:sldId id="303" r:id="rId41"/>
    <p:sldId id="334" r:id="rId42"/>
    <p:sldId id="336" r:id="rId43"/>
    <p:sldId id="304" r:id="rId44"/>
    <p:sldId id="335" r:id="rId45"/>
    <p:sldId id="300" r:id="rId46"/>
    <p:sldId id="339" r:id="rId47"/>
    <p:sldId id="338" r:id="rId48"/>
    <p:sldId id="341" r:id="rId49"/>
    <p:sldId id="347" r:id="rId50"/>
    <p:sldId id="343" r:id="rId51"/>
    <p:sldId id="346" r:id="rId52"/>
    <p:sldId id="271"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CEB374-D222-48C2-8437-BD4736D01017}" v="199" dt="2020-09-23T19:38:40.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INENYE IZUEGBUNAM" userId="4a2a444bdab7ca0c" providerId="LiveId" clId="{9E6A4A64-D8C5-458A-8682-87D0ECCFEC9F}"/>
    <pc:docChg chg="modSld">
      <pc:chgData name="CHINENYE IZUEGBUNAM" userId="4a2a444bdab7ca0c" providerId="LiveId" clId="{9E6A4A64-D8C5-458A-8682-87D0ECCFEC9F}" dt="2020-09-24T19:09:14.657" v="4" actId="1076"/>
      <pc:docMkLst>
        <pc:docMk/>
      </pc:docMkLst>
      <pc:sldChg chg="modSp mod">
        <pc:chgData name="CHINENYE IZUEGBUNAM" userId="4a2a444bdab7ca0c" providerId="LiveId" clId="{9E6A4A64-D8C5-458A-8682-87D0ECCFEC9F}" dt="2020-09-24T19:09:14.657" v="4" actId="1076"/>
        <pc:sldMkLst>
          <pc:docMk/>
          <pc:sldMk cId="1205417312" sldId="343"/>
        </pc:sldMkLst>
        <pc:spChg chg="mod">
          <ac:chgData name="CHINENYE IZUEGBUNAM" userId="4a2a444bdab7ca0c" providerId="LiveId" clId="{9E6A4A64-D8C5-458A-8682-87D0ECCFEC9F}" dt="2020-09-24T19:09:13.021" v="3" actId="114"/>
          <ac:spMkLst>
            <pc:docMk/>
            <pc:sldMk cId="1205417312" sldId="343"/>
            <ac:spMk id="2" creationId="{59E84BF4-FF42-4218-9660-6781FD6B92A2}"/>
          </ac:spMkLst>
        </pc:spChg>
        <pc:spChg chg="mod">
          <ac:chgData name="CHINENYE IZUEGBUNAM" userId="4a2a444bdab7ca0c" providerId="LiveId" clId="{9E6A4A64-D8C5-458A-8682-87D0ECCFEC9F}" dt="2020-09-24T19:09:02.726" v="2" actId="114"/>
          <ac:spMkLst>
            <pc:docMk/>
            <pc:sldMk cId="1205417312" sldId="343"/>
            <ac:spMk id="3" creationId="{428E4E03-B6C3-47A3-8092-11A681B64DB6}"/>
          </ac:spMkLst>
        </pc:spChg>
        <pc:picChg chg="mod">
          <ac:chgData name="CHINENYE IZUEGBUNAM" userId="4a2a444bdab7ca0c" providerId="LiveId" clId="{9E6A4A64-D8C5-458A-8682-87D0ECCFEC9F}" dt="2020-09-24T19:09:14.657" v="4" actId="1076"/>
          <ac:picMkLst>
            <pc:docMk/>
            <pc:sldMk cId="1205417312" sldId="343"/>
            <ac:picMk id="4" creationId="{B5B4E6A2-692D-40D1-9366-C4F711A301A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67B51-158E-4150-AA25-7091DB72CD0D}" type="datetimeFigureOut">
              <a:rPr lang="en-US" smtClean="0"/>
              <a:t>9/24/2020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56D31-691A-44FD-8C3E-16D1A019F161}" type="slidenum">
              <a:rPr lang="en-US" smtClean="0"/>
              <a:t>‹#›</a:t>
            </a:fld>
            <a:endParaRPr lang="en-US"/>
          </a:p>
        </p:txBody>
      </p:sp>
    </p:spTree>
    <p:extLst>
      <p:ext uri="{BB962C8B-B14F-4D97-AF65-F5344CB8AC3E}">
        <p14:creationId xmlns:p14="http://schemas.microsoft.com/office/powerpoint/2010/main" val="372291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The relative abundances of Actinobacteria and Bacteroidetes were significantly changed in MDD patients and healthy controls. (c) There was no difference in the overall relative abundance of Firmicutes between MDD patients and healthy controls. Data are presented as means ± standard errors of the mean. From supp data. Zeng 2016</a:t>
            </a:r>
            <a:br>
              <a:rPr lang="en-US" sz="1200" kern="100" dirty="0">
                <a:effectLst/>
                <a:latin typeface="Calibri" panose="020F0502020204030204" pitchFamily="34" charset="0"/>
                <a:ea typeface="SimSun" panose="02010600030101010101" pitchFamily="2" charset="-122"/>
                <a:cs typeface="Times New Roman" panose="02020603050405020304" pitchFamily="18" charset="0"/>
              </a:rPr>
            </a:br>
            <a:r>
              <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rPr>
              <a:t> </a:t>
            </a:r>
            <a:br>
              <a:rPr lang="en-US" sz="1200" kern="100" dirty="0">
                <a:effectLst/>
                <a:latin typeface="Calibri" panose="020F0502020204030204" pitchFamily="34" charset="0"/>
                <a:ea typeface="SimSun" panose="02010600030101010101" pitchFamily="2" charset="-122"/>
                <a:cs typeface="Times New Roman" panose="02020603050405020304" pitchFamily="18" charset="0"/>
              </a:rPr>
            </a:br>
            <a:r>
              <a:rPr lang="en-US" sz="1200" kern="100" dirty="0">
                <a:effectLst/>
                <a:latin typeface="Times New Roman" panose="02020603050405020304" pitchFamily="18" charset="0"/>
                <a:ea typeface="SimSun" panose="02010600030101010101" pitchFamily="2" charset="-122"/>
                <a:cs typeface="Times New Roman" panose="02020603050405020304" pitchFamily="18" charset="0"/>
              </a:rPr>
              <a:t>The relative abundances of Actinobacteria and Bacteroidetes were significantly changed in MDD patients and healthy controls. (c) There was no difference in the overall relative abundance of Firmicutes between MDD patients and healthy controls. Data are presented as means ± standard errors of the mean. From supp data. Zeng 2016</a:t>
            </a:r>
            <a:br>
              <a:rPr lang="en-US" sz="1200" kern="100" dirty="0">
                <a:effectLst/>
                <a:latin typeface="Calibri" panose="020F0502020204030204" pitchFamily="34" charset="0"/>
                <a:ea typeface="SimSun" panose="02010600030101010101" pitchFamily="2" charset="-122"/>
                <a:cs typeface="Times New Roman" panose="02020603050405020304" pitchFamily="18" charset="0"/>
              </a:rPr>
            </a:br>
            <a:r>
              <a:rPr lang="en-US" sz="1200" b="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GB" sz="1200" b="1" kern="100" dirty="0">
                <a:effectLst/>
                <a:latin typeface="Times New Roman" panose="02020603050405020304" pitchFamily="18" charset="0"/>
                <a:ea typeface="SimSun" panose="02010600030101010101" pitchFamily="2" charset="-122"/>
                <a:cs typeface="Times New Roman" panose="02020603050405020304" pitchFamily="18" charset="0"/>
              </a:rPr>
              <a:t>The relative abundances of Actinobacteria and Bacteroidetes were significantly changed in MDD patients and healthy controls. (c) There was no difference in the overall relative abundance of Firmicutes between MDD patients and healthy controls. Data are presented as means ± standard errors of the mean. From supp data. Zeng 2016</a:t>
            </a:r>
            <a:br>
              <a:rPr lang="en-GB" sz="1200" b="1" kern="100" dirty="0">
                <a:effectLst/>
                <a:latin typeface="Times New Roman" panose="02020603050405020304" pitchFamily="18" charset="0"/>
                <a:ea typeface="SimSun" panose="02010600030101010101" pitchFamily="2" charset="-122"/>
                <a:cs typeface="Times New Roman" panose="02020603050405020304" pitchFamily="18" charset="0"/>
              </a:rPr>
            </a:br>
            <a:r>
              <a:rPr lang="en-GB" sz="1200" b="1" kern="100" dirty="0">
                <a:effectLst/>
                <a:latin typeface="Times New Roman" panose="02020603050405020304" pitchFamily="18" charset="0"/>
                <a:ea typeface="SimSun" panose="02010600030101010101" pitchFamily="2" charset="-122"/>
                <a:cs typeface="Times New Roman" panose="02020603050405020304" pitchFamily="18" charset="0"/>
              </a:rPr>
              <a:t> </a:t>
            </a:r>
            <a:br>
              <a:rPr lang="en-GB" sz="1200" b="1" kern="100" dirty="0">
                <a:effectLst/>
                <a:latin typeface="Times New Roman" panose="02020603050405020304" pitchFamily="18" charset="0"/>
                <a:ea typeface="SimSun" panose="02010600030101010101" pitchFamily="2" charset="-122"/>
                <a:cs typeface="Times New Roman" panose="02020603050405020304" pitchFamily="18" charset="0"/>
              </a:rPr>
            </a:br>
            <a:br>
              <a:rPr lang="en-US" sz="1200" kern="100" dirty="0">
                <a:effectLst/>
                <a:latin typeface="Calibri" panose="020F0502020204030204" pitchFamily="34" charset="0"/>
                <a:ea typeface="SimSun" panose="02010600030101010101" pitchFamily="2" charset="-122"/>
                <a:cs typeface="Times New Roman" panose="02020603050405020304" pitchFamily="18" charset="0"/>
              </a:rPr>
            </a:br>
            <a:endParaRPr lang="en-US" dirty="0"/>
          </a:p>
        </p:txBody>
      </p:sp>
      <p:sp>
        <p:nvSpPr>
          <p:cNvPr id="4" name="Slide Number Placeholder 3"/>
          <p:cNvSpPr>
            <a:spLocks noGrp="1"/>
          </p:cNvSpPr>
          <p:nvPr>
            <p:ph type="sldNum" sz="quarter" idx="5"/>
          </p:nvPr>
        </p:nvSpPr>
        <p:spPr/>
        <p:txBody>
          <a:bodyPr/>
          <a:lstStyle/>
          <a:p>
            <a:fld id="{7BF56D31-691A-44FD-8C3E-16D1A019F161}" type="slidenum">
              <a:rPr lang="en-US" smtClean="0"/>
              <a:t>13</a:t>
            </a:fld>
            <a:endParaRPr lang="en-US"/>
          </a:p>
        </p:txBody>
      </p:sp>
    </p:spTree>
    <p:extLst>
      <p:ext uri="{BB962C8B-B14F-4D97-AF65-F5344CB8AC3E}">
        <p14:creationId xmlns:p14="http://schemas.microsoft.com/office/powerpoint/2010/main" val="18953050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F56D31-691A-44FD-8C3E-16D1A019F161}" type="slidenum">
              <a:rPr lang="en-US" smtClean="0"/>
              <a:t>43</a:t>
            </a:fld>
            <a:endParaRPr lang="en-US"/>
          </a:p>
        </p:txBody>
      </p:sp>
    </p:spTree>
    <p:extLst>
      <p:ext uri="{BB962C8B-B14F-4D97-AF65-F5344CB8AC3E}">
        <p14:creationId xmlns:p14="http://schemas.microsoft.com/office/powerpoint/2010/main" val="499364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B237-8145-45AE-B0DA-F73A85A1B0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2106E-6F01-474D-B4BE-E1D6A82418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B0D8FF-37BF-442E-AFB9-FACD3D49B484}"/>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5" name="Footer Placeholder 4">
            <a:extLst>
              <a:ext uri="{FF2B5EF4-FFF2-40B4-BE49-F238E27FC236}">
                <a16:creationId xmlns:a16="http://schemas.microsoft.com/office/drawing/2014/main" id="{65F9D358-460A-4A0A-8874-E110D1A780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4FAE4-0504-4A02-8210-E4C41078FC15}"/>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179713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ED3FC-CC15-4C7D-9107-E5ED8AF983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F08450-8B20-49F3-9937-BCDDFA07C2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CFB67-8EDE-4DA6-918B-9A137420D374}"/>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5" name="Footer Placeholder 4">
            <a:extLst>
              <a:ext uri="{FF2B5EF4-FFF2-40B4-BE49-F238E27FC236}">
                <a16:creationId xmlns:a16="http://schemas.microsoft.com/office/drawing/2014/main" id="{9085F516-913A-43F3-AA1B-24B660B67D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19435-ADF2-40D2-8E91-EF893D33D7A6}"/>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957177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7BB15-8C04-40FD-8861-F03E008A8D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E1BABD-3098-478B-8F6B-3170BCA83C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B6E72-13E6-40D8-8B04-5007BA12AD68}"/>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5" name="Footer Placeholder 4">
            <a:extLst>
              <a:ext uri="{FF2B5EF4-FFF2-40B4-BE49-F238E27FC236}">
                <a16:creationId xmlns:a16="http://schemas.microsoft.com/office/drawing/2014/main" id="{90EDBA37-EA46-4DBB-B511-5CED5F74B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05ABA5-FCA9-4AFD-87DB-67CCE4209725}"/>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3874794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46C17-8E3B-4D76-83B5-3DF6A911B7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49E775-BE61-4D05-B6E1-D6C46C8EE9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96E9FF-CAB3-4572-9D93-65E403568E8F}"/>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5" name="Footer Placeholder 4">
            <a:extLst>
              <a:ext uri="{FF2B5EF4-FFF2-40B4-BE49-F238E27FC236}">
                <a16:creationId xmlns:a16="http://schemas.microsoft.com/office/drawing/2014/main" id="{4B4809DE-67E4-4883-AF4F-CEA0E277A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43C01-97FF-4D66-AD0D-6AF80BAF7412}"/>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3395908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D4E75-A067-425F-B43D-BEAFD826E0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BE6642-C3BA-4C5A-8B45-BFE077D53F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49E793-D3A3-4937-8199-78DF28830AE1}"/>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5" name="Footer Placeholder 4">
            <a:extLst>
              <a:ext uri="{FF2B5EF4-FFF2-40B4-BE49-F238E27FC236}">
                <a16:creationId xmlns:a16="http://schemas.microsoft.com/office/drawing/2014/main" id="{22B8D40C-F142-46C6-8678-E75FF5C7CF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43175-F20D-4625-9DFB-7D74FB47EE09}"/>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268816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BD969-6F89-4A84-849C-5A6AED532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252EA6-F532-4293-90B4-F04D073314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42CFE3-7F4B-4EA3-A79C-CAFD05EE59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D4E973-6EE8-4ED8-977C-FDBFB171F1E1}"/>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6" name="Footer Placeholder 5">
            <a:extLst>
              <a:ext uri="{FF2B5EF4-FFF2-40B4-BE49-F238E27FC236}">
                <a16:creationId xmlns:a16="http://schemas.microsoft.com/office/drawing/2014/main" id="{60B6CDCE-6596-422B-A55B-A636A13BD7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29A377-ACFC-4CBC-830A-C5526968678F}"/>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1236765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15DC4-D4E3-432E-8365-038AD21F0F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1A3DE8-773B-41A8-BCB4-0CB6A52FAF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DF89DA-00C6-4635-B508-B6740F51DF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F5D0B7-86D5-4220-A299-4F217669F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4BC122-6705-4C1D-9124-ED73EC4112B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1AE526-09DB-4722-BFD0-49AEBC11D2FC}"/>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8" name="Footer Placeholder 7">
            <a:extLst>
              <a:ext uri="{FF2B5EF4-FFF2-40B4-BE49-F238E27FC236}">
                <a16:creationId xmlns:a16="http://schemas.microsoft.com/office/drawing/2014/main" id="{8732470C-4E83-4328-9B9B-ED03525EF0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10643B-0D52-48BF-9DAA-3D638167A452}"/>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122531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376C6-CC7E-4818-B5DC-F091A1A0E5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4DC8740-D0DF-4A8F-B4C2-3D8C6938ED02}"/>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4" name="Footer Placeholder 3">
            <a:extLst>
              <a:ext uri="{FF2B5EF4-FFF2-40B4-BE49-F238E27FC236}">
                <a16:creationId xmlns:a16="http://schemas.microsoft.com/office/drawing/2014/main" id="{F34D0A7C-E94C-4D6D-9C5E-9080C73A4BD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5B1CF6-635B-415B-9183-EE2B58CCCB88}"/>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326685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DBCA6-ED45-49CD-9A6C-E300C1E0613F}"/>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3" name="Footer Placeholder 2">
            <a:extLst>
              <a:ext uri="{FF2B5EF4-FFF2-40B4-BE49-F238E27FC236}">
                <a16:creationId xmlns:a16="http://schemas.microsoft.com/office/drawing/2014/main" id="{B99ECC03-4D5D-4211-BD18-171D51578B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4A3074-28A1-4CAC-9104-29BE055E55AA}"/>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564180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BFD36-5458-40C4-B6AE-6C9687643F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BD44D4-CD37-4707-9FF2-907D35AC0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FB3F64-B45E-4845-B698-A89A5F701D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CD50C7-E505-433B-BE45-FB5180338E70}"/>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6" name="Footer Placeholder 5">
            <a:extLst>
              <a:ext uri="{FF2B5EF4-FFF2-40B4-BE49-F238E27FC236}">
                <a16:creationId xmlns:a16="http://schemas.microsoft.com/office/drawing/2014/main" id="{41BA7F90-5774-46E3-9D11-0EDED9D9F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E90076-ECB0-43B3-B6D1-F0F5B302E1F6}"/>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1315861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C1978-5ECC-416D-9588-B5CADB848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1FBFDD5-83CF-4F22-8BA7-BBD53A05DE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B0D03-9014-4944-8825-0A0EC7C780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33FBD-48AA-4667-89FA-0A172D21E419}"/>
              </a:ext>
            </a:extLst>
          </p:cNvPr>
          <p:cNvSpPr>
            <a:spLocks noGrp="1"/>
          </p:cNvSpPr>
          <p:nvPr>
            <p:ph type="dt" sz="half" idx="10"/>
          </p:nvPr>
        </p:nvSpPr>
        <p:spPr/>
        <p:txBody>
          <a:bodyPr/>
          <a:lstStyle/>
          <a:p>
            <a:fld id="{828E812D-7C5B-455A-92C8-6C33EA62CC89}" type="datetimeFigureOut">
              <a:rPr lang="en-US" smtClean="0"/>
              <a:t>9/24/2020</a:t>
            </a:fld>
            <a:endParaRPr lang="en-US"/>
          </a:p>
        </p:txBody>
      </p:sp>
      <p:sp>
        <p:nvSpPr>
          <p:cNvPr id="6" name="Footer Placeholder 5">
            <a:extLst>
              <a:ext uri="{FF2B5EF4-FFF2-40B4-BE49-F238E27FC236}">
                <a16:creationId xmlns:a16="http://schemas.microsoft.com/office/drawing/2014/main" id="{B5606BB1-CBE2-4687-B8E7-3A6759F3C5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1F9AF-0F83-4C3C-B9F6-9F22A52DC735}"/>
              </a:ext>
            </a:extLst>
          </p:cNvPr>
          <p:cNvSpPr>
            <a:spLocks noGrp="1"/>
          </p:cNvSpPr>
          <p:nvPr>
            <p:ph type="sldNum" sz="quarter" idx="12"/>
          </p:nvPr>
        </p:nvSpPr>
        <p:spPr/>
        <p:txBody>
          <a:bodyPr/>
          <a:lstStyle/>
          <a:p>
            <a:fld id="{582C0E50-9D56-44DA-978B-FD100F3A70F8}" type="slidenum">
              <a:rPr lang="en-US" smtClean="0"/>
              <a:t>‹#›</a:t>
            </a:fld>
            <a:endParaRPr lang="en-US"/>
          </a:p>
        </p:txBody>
      </p:sp>
    </p:spTree>
    <p:extLst>
      <p:ext uri="{BB962C8B-B14F-4D97-AF65-F5344CB8AC3E}">
        <p14:creationId xmlns:p14="http://schemas.microsoft.com/office/powerpoint/2010/main" val="741294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282EF-98AF-45F2-99DA-D1E7C1C79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FCA885-E3F2-4973-BA70-C7CE352B90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DF30C-6968-472F-AD0F-90635A71B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8E812D-7C5B-455A-92C8-6C33EA62CC89}" type="datetimeFigureOut">
              <a:rPr lang="en-US" smtClean="0"/>
              <a:t>9/24/2020</a:t>
            </a:fld>
            <a:endParaRPr lang="en-US"/>
          </a:p>
        </p:txBody>
      </p:sp>
      <p:sp>
        <p:nvSpPr>
          <p:cNvPr id="5" name="Footer Placeholder 4">
            <a:extLst>
              <a:ext uri="{FF2B5EF4-FFF2-40B4-BE49-F238E27FC236}">
                <a16:creationId xmlns:a16="http://schemas.microsoft.com/office/drawing/2014/main" id="{6809D33D-2931-4099-ABD3-FA3403E65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D6C17-6B79-4CB1-8AA6-586A25EA13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C0E50-9D56-44DA-978B-FD100F3A70F8}" type="slidenum">
              <a:rPr lang="en-US" smtClean="0"/>
              <a:t>‹#›</a:t>
            </a:fld>
            <a:endParaRPr lang="en-US"/>
          </a:p>
        </p:txBody>
      </p:sp>
    </p:spTree>
    <p:extLst>
      <p:ext uri="{BB962C8B-B14F-4D97-AF65-F5344CB8AC3E}">
        <p14:creationId xmlns:p14="http://schemas.microsoft.com/office/powerpoint/2010/main" val="2453440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i.org/10.1152/physrev.00018.2018"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71" name="Rectangle 93">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A close up of a coral&#10;&#10;Description automatically generated">
            <a:extLst>
              <a:ext uri="{FF2B5EF4-FFF2-40B4-BE49-F238E27FC236}">
                <a16:creationId xmlns:a16="http://schemas.microsoft.com/office/drawing/2014/main" id="{B6DACBC4-4D95-4047-9168-2085DEE7F2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8" r="30944" b="2616"/>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6172" name="Rectangle 95">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83BF679-7F60-41E2-B9E8-2CD279E115FF}"/>
              </a:ext>
            </a:extLst>
          </p:cNvPr>
          <p:cNvSpPr>
            <a:spLocks noGrp="1"/>
          </p:cNvSpPr>
          <p:nvPr>
            <p:ph type="ctrTitle"/>
          </p:nvPr>
        </p:nvSpPr>
        <p:spPr>
          <a:xfrm>
            <a:off x="0" y="1637573"/>
            <a:ext cx="5517221" cy="2323334"/>
          </a:xfrm>
        </p:spPr>
        <p:txBody>
          <a:bodyPr vert="horz" lIns="91440" tIns="45720" rIns="91440" bIns="45720" rtlCol="0" anchor="b">
            <a:normAutofit/>
          </a:bodyPr>
          <a:lstStyle/>
          <a:p>
            <a:r>
              <a:rPr lang="en-US" sz="4800" dirty="0">
                <a:ln w="22225">
                  <a:solidFill>
                    <a:schemeClr val="tx1"/>
                  </a:solidFill>
                  <a:miter lim="800000"/>
                </a:ln>
                <a:latin typeface="Franklin Gothic Book" panose="020B0503020102020204" pitchFamily="34" charset="0"/>
              </a:rPr>
              <a:t>Impact of </a:t>
            </a:r>
            <a:r>
              <a:rPr lang="en-US" sz="4800" b="0" i="0" dirty="0">
                <a:ln w="22225">
                  <a:solidFill>
                    <a:schemeClr val="tx1"/>
                  </a:solidFill>
                  <a:miter lim="800000"/>
                </a:ln>
                <a:effectLst/>
                <a:latin typeface="Franklin Gothic Book" panose="020B0503020102020204" pitchFamily="34" charset="0"/>
              </a:rPr>
              <a:t>gut microbiota on emotional behavior </a:t>
            </a:r>
            <a:endParaRPr lang="en-US" sz="4800" dirty="0">
              <a:ln w="22225">
                <a:solidFill>
                  <a:schemeClr val="tx1"/>
                </a:solidFill>
                <a:miter lim="800000"/>
              </a:ln>
              <a:latin typeface="Franklin Gothic Book" panose="020B0503020102020204" pitchFamily="34" charset="0"/>
            </a:endParaRPr>
          </a:p>
        </p:txBody>
      </p:sp>
      <p:sp>
        <p:nvSpPr>
          <p:cNvPr id="3" name="Subtitle 2">
            <a:extLst>
              <a:ext uri="{FF2B5EF4-FFF2-40B4-BE49-F238E27FC236}">
                <a16:creationId xmlns:a16="http://schemas.microsoft.com/office/drawing/2014/main" id="{D6B8EA2A-F539-4AEF-BB05-A66335084BDC}"/>
              </a:ext>
            </a:extLst>
          </p:cNvPr>
          <p:cNvSpPr>
            <a:spLocks noGrp="1"/>
          </p:cNvSpPr>
          <p:nvPr>
            <p:ph type="subTitle" idx="1"/>
          </p:nvPr>
        </p:nvSpPr>
        <p:spPr>
          <a:xfrm>
            <a:off x="481029" y="4805383"/>
            <a:ext cx="4023359" cy="1208141"/>
          </a:xfrm>
        </p:spPr>
        <p:txBody>
          <a:bodyPr vert="horz" lIns="91440" tIns="45720" rIns="91440" bIns="45720" rtlCol="0">
            <a:normAutofit fontScale="92500" lnSpcReduction="20000"/>
          </a:bodyPr>
          <a:lstStyle/>
          <a:p>
            <a:r>
              <a:rPr lang="en-US" sz="2600" b="1" dirty="0"/>
              <a:t>Chinenye Izuegbunam</a:t>
            </a:r>
          </a:p>
          <a:p>
            <a:endParaRPr lang="en-US" sz="2600" dirty="0"/>
          </a:p>
          <a:p>
            <a:r>
              <a:rPr lang="en-US" sz="2600" b="1" dirty="0"/>
              <a:t>25</a:t>
            </a:r>
            <a:r>
              <a:rPr lang="en-US" sz="2600" b="1" baseline="30000" dirty="0"/>
              <a:t>th</a:t>
            </a:r>
            <a:r>
              <a:rPr lang="en-US" sz="2600" b="1" dirty="0"/>
              <a:t> Sept. 2020</a:t>
            </a:r>
          </a:p>
          <a:p>
            <a:pPr algn="l"/>
            <a:endParaRPr lang="en-US" sz="2000" dirty="0"/>
          </a:p>
        </p:txBody>
      </p:sp>
      <p:sp>
        <p:nvSpPr>
          <p:cNvPr id="6173" name="Rectangle 97">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0" name="Rectangle 99">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9776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BCB56-4E53-4EF4-8A4E-F8F47E8A9492}"/>
              </a:ext>
            </a:extLst>
          </p:cNvPr>
          <p:cNvSpPr>
            <a:spLocks noGrp="1"/>
          </p:cNvSpPr>
          <p:nvPr>
            <p:ph type="title"/>
          </p:nvPr>
        </p:nvSpPr>
        <p:spPr/>
        <p:txBody>
          <a:bodyPr/>
          <a:lstStyle/>
          <a:p>
            <a:pPr algn="ctr"/>
            <a:r>
              <a:rPr lang="en-US" dirty="0">
                <a:latin typeface="Franklin Gothic Book" panose="020B0503020102020204" pitchFamily="34" charset="0"/>
              </a:rPr>
              <a:t>Hypothesis</a:t>
            </a:r>
          </a:p>
        </p:txBody>
      </p:sp>
      <p:sp>
        <p:nvSpPr>
          <p:cNvPr id="3" name="Content Placeholder 2">
            <a:extLst>
              <a:ext uri="{FF2B5EF4-FFF2-40B4-BE49-F238E27FC236}">
                <a16:creationId xmlns:a16="http://schemas.microsoft.com/office/drawing/2014/main" id="{BFED1A87-CFFC-4B45-956D-EFF331C58712}"/>
              </a:ext>
            </a:extLst>
          </p:cNvPr>
          <p:cNvSpPr>
            <a:spLocks noGrp="1"/>
          </p:cNvSpPr>
          <p:nvPr>
            <p:ph idx="1"/>
          </p:nvPr>
        </p:nvSpPr>
        <p:spPr/>
        <p:txBody>
          <a:bodyPr/>
          <a:lstStyle/>
          <a:p>
            <a:pPr algn="l"/>
            <a:r>
              <a:rPr lang="en-GB" dirty="0">
                <a:solidFill>
                  <a:srgbClr val="231F20"/>
                </a:solidFill>
                <a:latin typeface="Franklin Gothic Book" panose="020B0503020102020204" pitchFamily="34" charset="0"/>
              </a:rPr>
              <a:t>D</a:t>
            </a:r>
            <a:r>
              <a:rPr lang="en-GB" sz="2800" b="0" i="0" u="none" strike="noStrike" baseline="0" dirty="0">
                <a:solidFill>
                  <a:srgbClr val="231F20"/>
                </a:solidFill>
                <a:latin typeface="Franklin Gothic Book" panose="020B0503020102020204" pitchFamily="34" charset="0"/>
              </a:rPr>
              <a:t>ysbiosis of gut microbiota may be a contributory factor to the development of depression</a:t>
            </a:r>
          </a:p>
          <a:p>
            <a:pPr algn="l"/>
            <a:endParaRPr lang="en-GB" sz="2800" b="0" i="0" u="none" strike="noStrike" baseline="0" dirty="0">
              <a:solidFill>
                <a:srgbClr val="231F20"/>
              </a:solidFill>
              <a:latin typeface="Franklin Gothic Book" panose="020B0503020102020204" pitchFamily="34" charset="0"/>
            </a:endParaRPr>
          </a:p>
          <a:p>
            <a:pPr algn="l"/>
            <a:r>
              <a:rPr lang="en-US" sz="2800" b="0" i="0" u="none" strike="noStrike" baseline="0" dirty="0">
                <a:latin typeface="Franklin Gothic Book" panose="020B0503020102020204" pitchFamily="34" charset="0"/>
              </a:rPr>
              <a:t>Excessive </a:t>
            </a:r>
            <a:r>
              <a:rPr lang="en-GB" sz="2800" b="0" i="0" u="none" strike="noStrike" baseline="0" dirty="0">
                <a:latin typeface="Franklin Gothic Book" panose="020B0503020102020204" pitchFamily="34" charset="0"/>
              </a:rPr>
              <a:t>production of indole by the gut microbiota may enhance the </a:t>
            </a:r>
            <a:r>
              <a:rPr lang="en-GB" sz="2800" b="0" i="0" u="none" strike="noStrike" baseline="0" dirty="0" err="1">
                <a:latin typeface="Franklin Gothic Book" panose="020B0503020102020204" pitchFamily="34" charset="0"/>
              </a:rPr>
              <a:t>behavioral</a:t>
            </a:r>
            <a:r>
              <a:rPr lang="en-GB" sz="2800" dirty="0">
                <a:latin typeface="Franklin Gothic Book" panose="020B0503020102020204" pitchFamily="34" charset="0"/>
              </a:rPr>
              <a:t> </a:t>
            </a:r>
            <a:r>
              <a:rPr lang="en-GB" sz="2800" b="0" i="0" u="none" strike="noStrike" baseline="0" dirty="0">
                <a:latin typeface="Franklin Gothic Book" panose="020B0503020102020204" pitchFamily="34" charset="0"/>
              </a:rPr>
              <a:t>impairments induced by a chronic exposure to environmental stressors</a:t>
            </a:r>
            <a:endParaRPr lang="en-GB" sz="2800" b="0" i="0" u="none" strike="noStrike" baseline="0" dirty="0">
              <a:solidFill>
                <a:srgbClr val="231F20"/>
              </a:solidFill>
              <a:latin typeface="Franklin Gothic Book" panose="020B0503020102020204" pitchFamily="34" charset="0"/>
            </a:endParaRPr>
          </a:p>
          <a:p>
            <a:endParaRPr lang="en-US" dirty="0"/>
          </a:p>
        </p:txBody>
      </p:sp>
    </p:spTree>
    <p:extLst>
      <p:ext uri="{BB962C8B-B14F-4D97-AF65-F5344CB8AC3E}">
        <p14:creationId xmlns:p14="http://schemas.microsoft.com/office/powerpoint/2010/main" val="3684491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E6155-72AC-4763-855A-B46F6D587250}"/>
              </a:ext>
            </a:extLst>
          </p:cNvPr>
          <p:cNvSpPr>
            <a:spLocks noGrp="1"/>
          </p:cNvSpPr>
          <p:nvPr>
            <p:ph type="title"/>
          </p:nvPr>
        </p:nvSpPr>
        <p:spPr/>
        <p:txBody>
          <a:bodyPr/>
          <a:lstStyle/>
          <a:p>
            <a:pPr algn="ctr"/>
            <a:r>
              <a:rPr lang="en-US" dirty="0">
                <a:latin typeface="Franklin Gothic Book" panose="020B0503020102020204" pitchFamily="34" charset="0"/>
              </a:rPr>
              <a:t>What don’t we know?</a:t>
            </a:r>
          </a:p>
        </p:txBody>
      </p:sp>
      <p:sp>
        <p:nvSpPr>
          <p:cNvPr id="3" name="Content Placeholder 2">
            <a:extLst>
              <a:ext uri="{FF2B5EF4-FFF2-40B4-BE49-F238E27FC236}">
                <a16:creationId xmlns:a16="http://schemas.microsoft.com/office/drawing/2014/main" id="{F5A5BBAB-5A87-4ADD-8984-C40D91BAB336}"/>
              </a:ext>
            </a:extLst>
          </p:cNvPr>
          <p:cNvSpPr>
            <a:spLocks noGrp="1"/>
          </p:cNvSpPr>
          <p:nvPr>
            <p:ph idx="1"/>
          </p:nvPr>
        </p:nvSpPr>
        <p:spPr/>
        <p:txBody>
          <a:bodyPr/>
          <a:lstStyle/>
          <a:p>
            <a:pPr algn="l"/>
            <a:r>
              <a:rPr lang="en-US" dirty="0">
                <a:latin typeface="Franklin Gothic Book" panose="020B0503020102020204" pitchFamily="34" charset="0"/>
              </a:rPr>
              <a:t>Is depression-like behavior transmissible via the gut microbiome?</a:t>
            </a:r>
          </a:p>
          <a:p>
            <a:pPr algn="l"/>
            <a:endParaRPr lang="en-US" dirty="0">
              <a:latin typeface="Franklin Gothic Book" panose="020B0503020102020204" pitchFamily="34" charset="0"/>
            </a:endParaRPr>
          </a:p>
          <a:p>
            <a:r>
              <a:rPr lang="en-US" dirty="0">
                <a:latin typeface="Franklin Gothic Book" panose="020B0503020102020204" pitchFamily="34" charset="0"/>
              </a:rPr>
              <a:t>Is there a </a:t>
            </a:r>
            <a:r>
              <a:rPr lang="en-GB" sz="2800" b="0" i="0" u="none" strike="noStrike" baseline="0" dirty="0">
                <a:solidFill>
                  <a:srgbClr val="231F20"/>
                </a:solidFill>
                <a:latin typeface="Franklin Gothic Book" panose="020B0503020102020204" pitchFamily="34" charset="0"/>
              </a:rPr>
              <a:t>link between the ‘microbiota-gut-brain axis’ and depression-like </a:t>
            </a:r>
            <a:r>
              <a:rPr lang="en-GB" sz="2800" b="0" i="0" u="none" strike="noStrike" baseline="0" dirty="0" err="1">
                <a:solidFill>
                  <a:srgbClr val="231F20"/>
                </a:solidFill>
                <a:latin typeface="Franklin Gothic Book" panose="020B0503020102020204" pitchFamily="34" charset="0"/>
              </a:rPr>
              <a:t>behavior</a:t>
            </a:r>
            <a:r>
              <a:rPr lang="en-GB" sz="2800" b="0" i="0" u="none" strike="noStrike" baseline="0" dirty="0">
                <a:solidFill>
                  <a:srgbClr val="231F20"/>
                </a:solidFill>
                <a:latin typeface="Franklin Gothic Book" panose="020B0503020102020204" pitchFamily="34" charset="0"/>
              </a:rPr>
              <a:t>?</a:t>
            </a:r>
          </a:p>
          <a:p>
            <a:endParaRPr lang="en-US" dirty="0">
              <a:latin typeface="Franklin Gothic Book" panose="020B0503020102020204" pitchFamily="34" charset="0"/>
            </a:endParaRPr>
          </a:p>
          <a:p>
            <a:r>
              <a:rPr lang="en-GB" dirty="0">
                <a:latin typeface="Franklin Gothic Book" panose="020B0503020102020204" pitchFamily="34" charset="0"/>
              </a:rPr>
              <a:t>Does changes in gut microbiota metabolism contribute to changes in </a:t>
            </a:r>
            <a:r>
              <a:rPr lang="en-GB" dirty="0" err="1">
                <a:latin typeface="Franklin Gothic Book" panose="020B0503020102020204" pitchFamily="34" charset="0"/>
              </a:rPr>
              <a:t>patho</a:t>
            </a:r>
            <a:r>
              <a:rPr lang="en-GB" dirty="0">
                <a:latin typeface="Franklin Gothic Book" panose="020B0503020102020204" pitchFamily="34" charset="0"/>
              </a:rPr>
              <a:t>-physiological  processes ?</a:t>
            </a:r>
          </a:p>
          <a:p>
            <a:pPr algn="l"/>
            <a:endParaRPr lang="en-US" dirty="0">
              <a:latin typeface="Franklin Gothic Book" panose="020B0503020102020204" pitchFamily="34" charset="0"/>
            </a:endParaRPr>
          </a:p>
          <a:p>
            <a:pPr algn="l"/>
            <a:endParaRPr 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301834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30D0A-254F-474B-B7F0-0056E455C52F}"/>
              </a:ext>
            </a:extLst>
          </p:cNvPr>
          <p:cNvSpPr>
            <a:spLocks noGrp="1"/>
          </p:cNvSpPr>
          <p:nvPr>
            <p:ph type="title"/>
          </p:nvPr>
        </p:nvSpPr>
        <p:spPr>
          <a:xfrm>
            <a:off x="838200" y="189345"/>
            <a:ext cx="10515600" cy="1325563"/>
          </a:xfrm>
        </p:spPr>
        <p:txBody>
          <a:bodyPr>
            <a:normAutofit/>
          </a:bodyPr>
          <a:lstStyle/>
          <a:p>
            <a:pPr algn="ctr"/>
            <a:r>
              <a:rPr lang="en-GB" sz="3600" dirty="0">
                <a:latin typeface="Franklin Gothic Book" panose="020B0503020102020204" pitchFamily="34" charset="0"/>
              </a:rPr>
              <a:t>MDD patients display disturbances in their gut microbiomes</a:t>
            </a:r>
            <a:endParaRPr lang="en-US" sz="3600"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149607E4-726E-4B32-B5DD-0B77190AE245}"/>
              </a:ext>
            </a:extLst>
          </p:cNvPr>
          <p:cNvSpPr>
            <a:spLocks noGrp="1"/>
          </p:cNvSpPr>
          <p:nvPr>
            <p:ph idx="1"/>
          </p:nvPr>
        </p:nvSpPr>
        <p:spPr>
          <a:xfrm>
            <a:off x="838200" y="1825625"/>
            <a:ext cx="10515600" cy="3937866"/>
          </a:xfrm>
        </p:spPr>
        <p:txBody>
          <a:bodyPr/>
          <a:lstStyle/>
          <a:p>
            <a:pPr marL="0" indent="0">
              <a:buNone/>
            </a:pPr>
            <a:endParaRPr lang="en-US" dirty="0"/>
          </a:p>
        </p:txBody>
      </p:sp>
      <p:pic>
        <p:nvPicPr>
          <p:cNvPr id="7" name="Picture 6">
            <a:extLst>
              <a:ext uri="{FF2B5EF4-FFF2-40B4-BE49-F238E27FC236}">
                <a16:creationId xmlns:a16="http://schemas.microsoft.com/office/drawing/2014/main" id="{1AB23993-13AC-4870-9AC3-DA8AB1D85A4A}"/>
              </a:ext>
            </a:extLst>
          </p:cNvPr>
          <p:cNvPicPr>
            <a:picLocks noChangeAspect="1"/>
          </p:cNvPicPr>
          <p:nvPr/>
        </p:nvPicPr>
        <p:blipFill>
          <a:blip r:embed="rId2"/>
          <a:stretch>
            <a:fillRect/>
          </a:stretch>
        </p:blipFill>
        <p:spPr>
          <a:xfrm>
            <a:off x="934948" y="1690688"/>
            <a:ext cx="4172761" cy="4977967"/>
          </a:xfrm>
          <a:prstGeom prst="rect">
            <a:avLst/>
          </a:prstGeom>
        </p:spPr>
      </p:pic>
      <p:pic>
        <p:nvPicPr>
          <p:cNvPr id="8" name="Picture 7">
            <a:extLst>
              <a:ext uri="{FF2B5EF4-FFF2-40B4-BE49-F238E27FC236}">
                <a16:creationId xmlns:a16="http://schemas.microsoft.com/office/drawing/2014/main" id="{0A647D98-A773-45DA-8151-9C374356D070}"/>
              </a:ext>
            </a:extLst>
          </p:cNvPr>
          <p:cNvPicPr>
            <a:picLocks noChangeAspect="1"/>
          </p:cNvPicPr>
          <p:nvPr/>
        </p:nvPicPr>
        <p:blipFill>
          <a:blip r:embed="rId3"/>
          <a:stretch>
            <a:fillRect/>
          </a:stretch>
        </p:blipFill>
        <p:spPr>
          <a:xfrm>
            <a:off x="6574971" y="1690688"/>
            <a:ext cx="4268520" cy="4673167"/>
          </a:xfrm>
          <a:prstGeom prst="rect">
            <a:avLst/>
          </a:prstGeom>
        </p:spPr>
      </p:pic>
    </p:spTree>
    <p:extLst>
      <p:ext uri="{BB962C8B-B14F-4D97-AF65-F5344CB8AC3E}">
        <p14:creationId xmlns:p14="http://schemas.microsoft.com/office/powerpoint/2010/main" val="551665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BC1C1-43D4-4B33-B6BB-B46863A32AE4}"/>
              </a:ext>
            </a:extLst>
          </p:cNvPr>
          <p:cNvSpPr>
            <a:spLocks noGrp="1"/>
          </p:cNvSpPr>
          <p:nvPr>
            <p:ph type="title"/>
          </p:nvPr>
        </p:nvSpPr>
        <p:spPr/>
        <p:txBody>
          <a:bodyPr>
            <a:normAutofit/>
          </a:bodyPr>
          <a:lstStyle/>
          <a:p>
            <a:pPr marL="0" marR="0" algn="ctr">
              <a:spcBef>
                <a:spcPts val="0"/>
              </a:spcBef>
              <a:spcAft>
                <a:spcPts val="0"/>
              </a:spcAft>
            </a:pPr>
            <a:r>
              <a:rPr lang="en-US" dirty="0">
                <a:latin typeface="Franklin Gothic Book" panose="020B0503020102020204" pitchFamily="34" charset="0"/>
              </a:rPr>
              <a:t>Relative abundance of key gut microbiota phyla in patients</a:t>
            </a:r>
          </a:p>
        </p:txBody>
      </p:sp>
      <p:pic>
        <p:nvPicPr>
          <p:cNvPr id="4" name="Content Placeholder 3">
            <a:extLst>
              <a:ext uri="{FF2B5EF4-FFF2-40B4-BE49-F238E27FC236}">
                <a16:creationId xmlns:a16="http://schemas.microsoft.com/office/drawing/2014/main" id="{D8C30F8F-0B70-4610-B546-43E98F805E4F}"/>
              </a:ext>
            </a:extLst>
          </p:cNvPr>
          <p:cNvPicPr>
            <a:picLocks noGrp="1" noChangeAspect="1"/>
          </p:cNvPicPr>
          <p:nvPr>
            <p:ph idx="1"/>
          </p:nvPr>
        </p:nvPicPr>
        <p:blipFill>
          <a:blip r:embed="rId3"/>
          <a:stretch>
            <a:fillRect/>
          </a:stretch>
        </p:blipFill>
        <p:spPr>
          <a:xfrm>
            <a:off x="1019269" y="1869897"/>
            <a:ext cx="10464883" cy="4753095"/>
          </a:xfrm>
          <a:prstGeom prst="rect">
            <a:avLst/>
          </a:prstGeom>
        </p:spPr>
      </p:pic>
    </p:spTree>
    <p:extLst>
      <p:ext uri="{BB962C8B-B14F-4D97-AF65-F5344CB8AC3E}">
        <p14:creationId xmlns:p14="http://schemas.microsoft.com/office/powerpoint/2010/main" val="3995331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7EC3-FF55-4F64-942A-90D5334909DA}"/>
              </a:ext>
            </a:extLst>
          </p:cNvPr>
          <p:cNvSpPr>
            <a:spLocks noGrp="1"/>
          </p:cNvSpPr>
          <p:nvPr>
            <p:ph type="title"/>
          </p:nvPr>
        </p:nvSpPr>
        <p:spPr/>
        <p:txBody>
          <a:bodyPr/>
          <a:lstStyle/>
          <a:p>
            <a:r>
              <a:rPr lang="en-US" sz="4400" dirty="0">
                <a:latin typeface="Franklin Gothic Book" panose="020B0503020102020204" pitchFamily="34" charset="0"/>
              </a:rPr>
              <a:t>Does </a:t>
            </a:r>
            <a:r>
              <a:rPr lang="en-US" dirty="0">
                <a:latin typeface="Franklin Gothic Book" panose="020B0503020102020204" pitchFamily="34" charset="0"/>
              </a:rPr>
              <a:t>the m</a:t>
            </a:r>
            <a:r>
              <a:rPr lang="en-US" sz="4400" dirty="0">
                <a:latin typeface="Franklin Gothic Book" panose="020B0503020102020204" pitchFamily="34" charset="0"/>
              </a:rPr>
              <a:t>icrobiota affect the emotional behavior of Germfree mice? </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8DE26F56-5E01-4384-85CA-5C61C7B7BB28}"/>
              </a:ext>
            </a:extLst>
          </p:cNvPr>
          <p:cNvSpPr>
            <a:spLocks noGrp="1"/>
          </p:cNvSpPr>
          <p:nvPr>
            <p:ph idx="1"/>
          </p:nvPr>
        </p:nvSpPr>
        <p:spPr/>
        <p:txBody>
          <a:bodyPr/>
          <a:lstStyle/>
          <a:p>
            <a:r>
              <a:rPr lang="en-US" dirty="0"/>
              <a:t> </a:t>
            </a:r>
            <a:r>
              <a:rPr lang="en-US" dirty="0">
                <a:latin typeface="Franklin Gothic Book" panose="020B0503020102020204" pitchFamily="34" charset="0"/>
              </a:rPr>
              <a:t>Depression-like behavior   </a:t>
            </a:r>
          </a:p>
          <a:p>
            <a:pPr lvl="1"/>
            <a:r>
              <a:rPr lang="en-US" dirty="0">
                <a:latin typeface="Franklin Gothic Book" panose="020B0503020102020204" pitchFamily="34" charset="0"/>
              </a:rPr>
              <a:t>FST and TST two weeks post fecal microbiota transplantation (FMT) </a:t>
            </a:r>
          </a:p>
          <a:p>
            <a:pPr lvl="1"/>
            <a:endParaRPr lang="en-US" dirty="0">
              <a:latin typeface="Franklin Gothic Book" panose="020B0503020102020204" pitchFamily="34" charset="0"/>
            </a:endParaRPr>
          </a:p>
          <a:p>
            <a:r>
              <a:rPr lang="en-US" dirty="0">
                <a:latin typeface="Franklin Gothic Book" panose="020B0503020102020204" pitchFamily="34" charset="0"/>
              </a:rPr>
              <a:t>Anxiety like </a:t>
            </a:r>
            <a:r>
              <a:rPr lang="en-US" dirty="0" err="1">
                <a:latin typeface="Franklin Gothic Book" panose="020B0503020102020204" pitchFamily="34" charset="0"/>
              </a:rPr>
              <a:t>behaviour</a:t>
            </a:r>
            <a:r>
              <a:rPr lang="en-US" dirty="0">
                <a:latin typeface="Franklin Gothic Book" panose="020B0503020102020204" pitchFamily="34" charset="0"/>
              </a:rPr>
              <a:t> </a:t>
            </a:r>
          </a:p>
          <a:p>
            <a:pPr lvl="1"/>
            <a:r>
              <a:rPr lang="en-US" dirty="0">
                <a:latin typeface="Franklin Gothic Book" panose="020B0503020102020204" pitchFamily="34" charset="0"/>
              </a:rPr>
              <a:t>OFT, two weeks post fecal microbiota transplantation (FMT) </a:t>
            </a:r>
          </a:p>
          <a:p>
            <a:endParaRPr lang="en-US" dirty="0"/>
          </a:p>
        </p:txBody>
      </p:sp>
    </p:spTree>
    <p:extLst>
      <p:ext uri="{BB962C8B-B14F-4D97-AF65-F5344CB8AC3E}">
        <p14:creationId xmlns:p14="http://schemas.microsoft.com/office/powerpoint/2010/main" val="3698995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181-596A-470C-B8A4-015ADA8BAEE8}"/>
              </a:ext>
            </a:extLst>
          </p:cNvPr>
          <p:cNvSpPr>
            <a:spLocks noGrp="1"/>
          </p:cNvSpPr>
          <p:nvPr>
            <p:ph type="title"/>
          </p:nvPr>
        </p:nvSpPr>
        <p:spPr/>
        <p:txBody>
          <a:bodyPr/>
          <a:lstStyle/>
          <a:p>
            <a:r>
              <a:rPr lang="en-US" dirty="0">
                <a:latin typeface="Franklin Gothic Book" panose="020B0503020102020204" pitchFamily="34" charset="0"/>
              </a:rPr>
              <a:t>Forced swim test</a:t>
            </a:r>
          </a:p>
        </p:txBody>
      </p:sp>
      <p:sp>
        <p:nvSpPr>
          <p:cNvPr id="3" name="Content Placeholder 2">
            <a:extLst>
              <a:ext uri="{FF2B5EF4-FFF2-40B4-BE49-F238E27FC236}">
                <a16:creationId xmlns:a16="http://schemas.microsoft.com/office/drawing/2014/main" id="{F43AFCC5-1B4C-4EAC-8EA6-066868236123}"/>
              </a:ext>
            </a:extLst>
          </p:cNvPr>
          <p:cNvSpPr>
            <a:spLocks noGrp="1"/>
          </p:cNvSpPr>
          <p:nvPr>
            <p:ph idx="1"/>
          </p:nvPr>
        </p:nvSpPr>
        <p:spPr>
          <a:xfrm>
            <a:off x="838200" y="1825625"/>
            <a:ext cx="3622288" cy="4351338"/>
          </a:xfrm>
        </p:spPr>
        <p:txBody>
          <a:bodyPr/>
          <a:lstStyle/>
          <a:p>
            <a:pPr marL="457200" indent="-457200">
              <a:buFont typeface="Arial" panose="020B0604020202020204" pitchFamily="34" charset="0"/>
              <a:buChar char="•"/>
            </a:pPr>
            <a:r>
              <a:rPr lang="en-GB" sz="2800" dirty="0">
                <a:solidFill>
                  <a:srgbClr val="222222"/>
                </a:solidFill>
                <a:latin typeface="Franklin Gothic Book" panose="020B0503020102020204" pitchFamily="34" charset="0"/>
              </a:rPr>
              <a:t>Response to the threat of drowning </a:t>
            </a:r>
          </a:p>
          <a:p>
            <a:pPr marL="457200" indent="-457200">
              <a:buFont typeface="Arial" panose="020B0604020202020204" pitchFamily="34" charset="0"/>
              <a:buChar char="•"/>
            </a:pPr>
            <a:r>
              <a:rPr lang="en-GB" sz="2800" dirty="0">
                <a:solidFill>
                  <a:srgbClr val="222222"/>
                </a:solidFill>
                <a:latin typeface="Franklin Gothic Book" panose="020B0503020102020204" pitchFamily="34" charset="0"/>
              </a:rPr>
              <a:t>Interpreted as measuring susceptibility to negative mood</a:t>
            </a:r>
            <a:endParaRPr lang="en-US" dirty="0"/>
          </a:p>
        </p:txBody>
      </p:sp>
      <p:pic>
        <p:nvPicPr>
          <p:cNvPr id="4" name="Picture 2">
            <a:extLst>
              <a:ext uri="{FF2B5EF4-FFF2-40B4-BE49-F238E27FC236}">
                <a16:creationId xmlns:a16="http://schemas.microsoft.com/office/drawing/2014/main" id="{5E3A8494-D54B-4D63-AF31-D9F2D69E8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8148" y="1554556"/>
            <a:ext cx="4505652" cy="489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054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4F691-48FD-475B-8D1E-54FAF0429E8E}"/>
              </a:ext>
            </a:extLst>
          </p:cNvPr>
          <p:cNvSpPr>
            <a:spLocks noGrp="1"/>
          </p:cNvSpPr>
          <p:nvPr>
            <p:ph type="title"/>
          </p:nvPr>
        </p:nvSpPr>
        <p:spPr/>
        <p:txBody>
          <a:bodyPr/>
          <a:lstStyle/>
          <a:p>
            <a:r>
              <a:rPr lang="en-GB" sz="4400" b="0" i="0" u="none" strike="noStrike" baseline="0" dirty="0">
                <a:solidFill>
                  <a:srgbClr val="231F20"/>
                </a:solidFill>
                <a:latin typeface="AdvTT6780a46b+20"/>
              </a:rPr>
              <a:t>‘</a:t>
            </a:r>
            <a:r>
              <a:rPr lang="en-GB" dirty="0">
                <a:solidFill>
                  <a:srgbClr val="231F20"/>
                </a:solidFill>
                <a:latin typeface="Franklin Gothic Book" panose="020B0503020102020204" pitchFamily="34" charset="0"/>
              </a:rPr>
              <a:t>D</a:t>
            </a:r>
            <a:r>
              <a:rPr lang="en-GB" sz="4400" b="0" i="0" u="none" strike="noStrike" baseline="0" dirty="0">
                <a:solidFill>
                  <a:srgbClr val="231F20"/>
                </a:solidFill>
                <a:latin typeface="Franklin Gothic Book" panose="020B0503020102020204" pitchFamily="34" charset="0"/>
              </a:rPr>
              <a:t>epression microbiota’ recipients displayed depression-like behaviour</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72DF80E4-6549-4A00-8D05-5F00E59F2E6D}"/>
              </a:ext>
            </a:extLst>
          </p:cNvPr>
          <p:cNvSpPr>
            <a:spLocks noGrp="1"/>
          </p:cNvSpPr>
          <p:nvPr>
            <p:ph idx="1"/>
          </p:nvPr>
        </p:nvSpPr>
        <p:spPr>
          <a:xfrm>
            <a:off x="838200" y="2104636"/>
            <a:ext cx="4422169" cy="4351338"/>
          </a:xfrm>
        </p:spPr>
        <p:txBody>
          <a:bodyPr/>
          <a:lstStyle/>
          <a:p>
            <a:r>
              <a:rPr lang="en-US" dirty="0">
                <a:latin typeface="Franklin Gothic Book" panose="020B0503020102020204" pitchFamily="34" charset="0"/>
              </a:rPr>
              <a:t>FST , Two-week post FMT</a:t>
            </a:r>
          </a:p>
          <a:p>
            <a:pPr marL="0" indent="0">
              <a:buNone/>
            </a:pPr>
            <a:endParaRPr lang="en-US" dirty="0">
              <a:latin typeface="Franklin Gothic Book" panose="020B0503020102020204" pitchFamily="34" charset="0"/>
            </a:endParaRPr>
          </a:p>
          <a:p>
            <a:r>
              <a:rPr lang="en-GB" sz="2800" b="0" i="0" u="none" strike="noStrike" baseline="0" dirty="0">
                <a:solidFill>
                  <a:srgbClr val="231F20"/>
                </a:solidFill>
                <a:latin typeface="Franklin Gothic Book" panose="020B0503020102020204" pitchFamily="34" charset="0"/>
              </a:rPr>
              <a:t>An increased duration of immobility in the FST</a:t>
            </a:r>
            <a:endParaRPr lang="en-US" dirty="0">
              <a:latin typeface="Franklin Gothic Book" panose="020B0503020102020204" pitchFamily="34" charset="0"/>
            </a:endParaRPr>
          </a:p>
        </p:txBody>
      </p:sp>
      <p:pic>
        <p:nvPicPr>
          <p:cNvPr id="5" name="Picture 4">
            <a:extLst>
              <a:ext uri="{FF2B5EF4-FFF2-40B4-BE49-F238E27FC236}">
                <a16:creationId xmlns:a16="http://schemas.microsoft.com/office/drawing/2014/main" id="{F7E4FE10-2E9E-4E4E-8367-98BD8E1EFC87}"/>
              </a:ext>
            </a:extLst>
          </p:cNvPr>
          <p:cNvPicPr>
            <a:picLocks noChangeAspect="1"/>
          </p:cNvPicPr>
          <p:nvPr/>
        </p:nvPicPr>
        <p:blipFill>
          <a:blip r:embed="rId2"/>
          <a:stretch>
            <a:fillRect/>
          </a:stretch>
        </p:blipFill>
        <p:spPr>
          <a:xfrm>
            <a:off x="6229564" y="1898035"/>
            <a:ext cx="4752975" cy="4764541"/>
          </a:xfrm>
          <a:prstGeom prst="rect">
            <a:avLst/>
          </a:prstGeom>
        </p:spPr>
      </p:pic>
    </p:spTree>
    <p:extLst>
      <p:ext uri="{BB962C8B-B14F-4D97-AF65-F5344CB8AC3E}">
        <p14:creationId xmlns:p14="http://schemas.microsoft.com/office/powerpoint/2010/main" val="425079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36D43-DF9A-4A86-BAFC-92C104DE86DC}"/>
              </a:ext>
            </a:extLst>
          </p:cNvPr>
          <p:cNvSpPr>
            <a:spLocks noGrp="1"/>
          </p:cNvSpPr>
          <p:nvPr>
            <p:ph type="title"/>
          </p:nvPr>
        </p:nvSpPr>
        <p:spPr/>
        <p:txBody>
          <a:bodyPr/>
          <a:lstStyle/>
          <a:p>
            <a:r>
              <a:rPr lang="en-US" dirty="0">
                <a:latin typeface="Franklin Gothic Book" panose="020B0503020102020204" pitchFamily="34" charset="0"/>
              </a:rPr>
              <a:t>Tail suspension test</a:t>
            </a:r>
          </a:p>
        </p:txBody>
      </p:sp>
      <p:sp>
        <p:nvSpPr>
          <p:cNvPr id="3" name="Content Placeholder 2">
            <a:extLst>
              <a:ext uri="{FF2B5EF4-FFF2-40B4-BE49-F238E27FC236}">
                <a16:creationId xmlns:a16="http://schemas.microsoft.com/office/drawing/2014/main" id="{CC32684D-B3D8-42D2-ADC5-B6E5BB76A0F7}"/>
              </a:ext>
            </a:extLst>
          </p:cNvPr>
          <p:cNvSpPr>
            <a:spLocks noGrp="1"/>
          </p:cNvSpPr>
          <p:nvPr>
            <p:ph idx="1"/>
          </p:nvPr>
        </p:nvSpPr>
        <p:spPr>
          <a:xfrm>
            <a:off x="838200" y="1825625"/>
            <a:ext cx="4436327" cy="4351338"/>
          </a:xfrm>
        </p:spPr>
        <p:txBody>
          <a:bodyPr/>
          <a:lstStyle/>
          <a:p>
            <a:r>
              <a:rPr lang="en-GB" dirty="0">
                <a:latin typeface="Franklin Gothic Book" panose="020B0503020102020204" pitchFamily="34" charset="0"/>
              </a:rPr>
              <a:t>Lasts for six or more minutes. </a:t>
            </a:r>
          </a:p>
          <a:p>
            <a:r>
              <a:rPr lang="en-GB" dirty="0">
                <a:latin typeface="Franklin Gothic Book" panose="020B0503020102020204" pitchFamily="34" charset="0"/>
              </a:rPr>
              <a:t>Mice initially struggle to face upward and climb to a solid surface. </a:t>
            </a:r>
          </a:p>
          <a:p>
            <a:r>
              <a:rPr lang="en-GB" dirty="0">
                <a:latin typeface="Franklin Gothic Book" panose="020B0503020102020204" pitchFamily="34" charset="0"/>
              </a:rPr>
              <a:t>Longer periods of immobility are characteristic of a depressive-like state.  </a:t>
            </a:r>
          </a:p>
          <a:p>
            <a:endParaRPr lang="en-US" dirty="0"/>
          </a:p>
        </p:txBody>
      </p:sp>
      <p:pic>
        <p:nvPicPr>
          <p:cNvPr id="4" name="Picture 2">
            <a:extLst>
              <a:ext uri="{FF2B5EF4-FFF2-40B4-BE49-F238E27FC236}">
                <a16:creationId xmlns:a16="http://schemas.microsoft.com/office/drawing/2014/main" id="{6E9000D5-BDC5-4F08-98B2-57D3C1BFDE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9838" y="1041788"/>
            <a:ext cx="5451087" cy="5451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708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63714-1D01-408C-BEDF-D7FA9683BF33}"/>
              </a:ext>
            </a:extLst>
          </p:cNvPr>
          <p:cNvSpPr>
            <a:spLocks noGrp="1"/>
          </p:cNvSpPr>
          <p:nvPr>
            <p:ph type="title"/>
          </p:nvPr>
        </p:nvSpPr>
        <p:spPr>
          <a:xfrm>
            <a:off x="976745" y="88034"/>
            <a:ext cx="10515600" cy="1325563"/>
          </a:xfrm>
        </p:spPr>
        <p:txBody>
          <a:bodyPr/>
          <a:lstStyle/>
          <a:p>
            <a:r>
              <a:rPr lang="en-GB" dirty="0">
                <a:solidFill>
                  <a:srgbClr val="231F20"/>
                </a:solidFill>
                <a:latin typeface="Franklin Gothic Book" panose="020B0503020102020204" pitchFamily="34" charset="0"/>
              </a:rPr>
              <a:t>‘D</a:t>
            </a:r>
            <a:r>
              <a:rPr lang="en-GB" sz="4400" b="0" i="0" u="none" strike="noStrike" baseline="0" dirty="0">
                <a:solidFill>
                  <a:srgbClr val="231F20"/>
                </a:solidFill>
                <a:latin typeface="Franklin Gothic Book" panose="020B0503020102020204" pitchFamily="34" charset="0"/>
              </a:rPr>
              <a:t>epression microbiota’ recipients displayed depression-like behaviour</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7ECD7E1F-9069-4DD4-94F1-F97B9F6FB3B2}"/>
              </a:ext>
            </a:extLst>
          </p:cNvPr>
          <p:cNvSpPr>
            <a:spLocks noGrp="1"/>
          </p:cNvSpPr>
          <p:nvPr>
            <p:ph idx="1"/>
          </p:nvPr>
        </p:nvSpPr>
        <p:spPr>
          <a:xfrm>
            <a:off x="838200" y="1825625"/>
            <a:ext cx="4949283" cy="4351338"/>
          </a:xfrm>
        </p:spPr>
        <p:txBody>
          <a:bodyPr/>
          <a:lstStyle/>
          <a:p>
            <a:r>
              <a:rPr lang="en-US" dirty="0">
                <a:latin typeface="Franklin Gothic Book" panose="020B0503020102020204" pitchFamily="34" charset="0"/>
              </a:rPr>
              <a:t>TST, Two week post FMT </a:t>
            </a:r>
          </a:p>
          <a:p>
            <a:r>
              <a:rPr lang="en-GB" sz="2800" b="0" i="0" u="none" strike="noStrike" baseline="0" dirty="0">
                <a:solidFill>
                  <a:srgbClr val="231F20"/>
                </a:solidFill>
                <a:latin typeface="Franklin Gothic Book" panose="020B0503020102020204" pitchFamily="34" charset="0"/>
              </a:rPr>
              <a:t>Increased  of immobility in the TST</a:t>
            </a:r>
            <a:endParaRPr lang="en-US" dirty="0">
              <a:latin typeface="Franklin Gothic Book" panose="020B0503020102020204" pitchFamily="34" charset="0"/>
            </a:endParaRPr>
          </a:p>
        </p:txBody>
      </p:sp>
      <p:pic>
        <p:nvPicPr>
          <p:cNvPr id="4" name="Picture 3">
            <a:extLst>
              <a:ext uri="{FF2B5EF4-FFF2-40B4-BE49-F238E27FC236}">
                <a16:creationId xmlns:a16="http://schemas.microsoft.com/office/drawing/2014/main" id="{CC52B156-4715-475B-9366-5114298D161D}"/>
              </a:ext>
            </a:extLst>
          </p:cNvPr>
          <p:cNvPicPr>
            <a:picLocks noChangeAspect="1"/>
          </p:cNvPicPr>
          <p:nvPr/>
        </p:nvPicPr>
        <p:blipFill>
          <a:blip r:embed="rId2"/>
          <a:stretch>
            <a:fillRect/>
          </a:stretch>
        </p:blipFill>
        <p:spPr>
          <a:xfrm>
            <a:off x="7055398" y="1413597"/>
            <a:ext cx="4543425" cy="4905254"/>
          </a:xfrm>
          <a:prstGeom prst="rect">
            <a:avLst/>
          </a:prstGeom>
        </p:spPr>
      </p:pic>
    </p:spTree>
    <p:extLst>
      <p:ext uri="{BB962C8B-B14F-4D97-AF65-F5344CB8AC3E}">
        <p14:creationId xmlns:p14="http://schemas.microsoft.com/office/powerpoint/2010/main" val="866385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EB703-54C2-4F5D-8F6A-97DDDF65AA16}"/>
              </a:ext>
            </a:extLst>
          </p:cNvPr>
          <p:cNvSpPr>
            <a:spLocks noGrp="1"/>
          </p:cNvSpPr>
          <p:nvPr>
            <p:ph type="title"/>
          </p:nvPr>
        </p:nvSpPr>
        <p:spPr/>
        <p:txBody>
          <a:bodyPr/>
          <a:lstStyle/>
          <a:p>
            <a:r>
              <a:rPr lang="en-US" dirty="0">
                <a:latin typeface="Franklin Gothic Book" panose="020B0503020102020204" pitchFamily="34" charset="0"/>
              </a:rPr>
              <a:t>Open field test</a:t>
            </a:r>
          </a:p>
        </p:txBody>
      </p:sp>
      <p:sp>
        <p:nvSpPr>
          <p:cNvPr id="3" name="Content Placeholder 2">
            <a:extLst>
              <a:ext uri="{FF2B5EF4-FFF2-40B4-BE49-F238E27FC236}">
                <a16:creationId xmlns:a16="http://schemas.microsoft.com/office/drawing/2014/main" id="{9F5A6ADA-2B40-4E0E-88EB-B2A07D0016CD}"/>
              </a:ext>
            </a:extLst>
          </p:cNvPr>
          <p:cNvSpPr>
            <a:spLocks noGrp="1"/>
          </p:cNvSpPr>
          <p:nvPr>
            <p:ph idx="1"/>
          </p:nvPr>
        </p:nvSpPr>
        <p:spPr>
          <a:xfrm>
            <a:off x="838200" y="1825625"/>
            <a:ext cx="4720119" cy="4351338"/>
          </a:xfrm>
        </p:spPr>
        <p:txBody>
          <a:bodyPr/>
          <a:lstStyle/>
          <a:p>
            <a:r>
              <a:rPr lang="en-GB" dirty="0">
                <a:solidFill>
                  <a:srgbClr val="231F20"/>
                </a:solidFill>
                <a:latin typeface="Franklin Gothic Book" panose="020B0503020102020204" pitchFamily="34" charset="0"/>
              </a:rPr>
              <a:t>D</a:t>
            </a:r>
            <a:r>
              <a:rPr lang="en-GB" sz="2800" b="0" i="0" u="none" strike="noStrike" baseline="0" dirty="0">
                <a:solidFill>
                  <a:srgbClr val="231F20"/>
                </a:solidFill>
                <a:latin typeface="Franklin Gothic Book" panose="020B0503020102020204" pitchFamily="34" charset="0"/>
              </a:rPr>
              <a:t>ecreased </a:t>
            </a:r>
            <a:r>
              <a:rPr lang="en-GB" sz="2800" b="0" i="0" u="none" strike="noStrike" baseline="0" dirty="0" err="1">
                <a:solidFill>
                  <a:srgbClr val="231F20"/>
                </a:solidFill>
                <a:latin typeface="Franklin Gothic Book" panose="020B0503020102020204" pitchFamily="34" charset="0"/>
              </a:rPr>
              <a:t>center</a:t>
            </a:r>
            <a:br>
              <a:rPr lang="en-GB" sz="2800" b="0" i="0" u="none" strike="noStrike" baseline="0" dirty="0">
                <a:solidFill>
                  <a:srgbClr val="231F20"/>
                </a:solidFill>
                <a:latin typeface="Franklin Gothic Book" panose="020B0503020102020204" pitchFamily="34" charset="0"/>
              </a:rPr>
            </a:br>
            <a:r>
              <a:rPr lang="en-GB" sz="2800" b="0" i="0" u="none" strike="noStrike" baseline="0" dirty="0">
                <a:solidFill>
                  <a:srgbClr val="231F20"/>
                </a:solidFill>
                <a:latin typeface="Franklin Gothic Book" panose="020B0503020102020204" pitchFamily="34" charset="0"/>
              </a:rPr>
              <a:t>motion distance in the OFT, is indicative of anxiety-like</a:t>
            </a:r>
            <a:br>
              <a:rPr lang="en-GB" sz="2800" b="0" i="0" u="none" strike="noStrike" baseline="0" dirty="0">
                <a:solidFill>
                  <a:srgbClr val="231F20"/>
                </a:solidFill>
                <a:latin typeface="Franklin Gothic Book" panose="020B0503020102020204" pitchFamily="34" charset="0"/>
              </a:rPr>
            </a:br>
            <a:r>
              <a:rPr lang="en-US" sz="2800" b="0" i="0" u="none" strike="noStrike" baseline="0" dirty="0">
                <a:solidFill>
                  <a:srgbClr val="231F20"/>
                </a:solidFill>
                <a:latin typeface="Franklin Gothic Book" panose="020B0503020102020204" pitchFamily="34" charset="0"/>
              </a:rPr>
              <a:t>behavior</a:t>
            </a:r>
            <a:endParaRPr lang="en-US" dirty="0">
              <a:latin typeface="Franklin Gothic Book" panose="020B0503020102020204" pitchFamily="34" charset="0"/>
            </a:endParaRPr>
          </a:p>
        </p:txBody>
      </p:sp>
      <p:pic>
        <p:nvPicPr>
          <p:cNvPr id="5" name="Picture 4">
            <a:extLst>
              <a:ext uri="{FF2B5EF4-FFF2-40B4-BE49-F238E27FC236}">
                <a16:creationId xmlns:a16="http://schemas.microsoft.com/office/drawing/2014/main" id="{397569AC-DFAE-45C3-9F8F-9D54D8F5B041}"/>
              </a:ext>
            </a:extLst>
          </p:cNvPr>
          <p:cNvPicPr>
            <a:picLocks noChangeAspect="1"/>
          </p:cNvPicPr>
          <p:nvPr/>
        </p:nvPicPr>
        <p:blipFill>
          <a:blip r:embed="rId2"/>
          <a:stretch>
            <a:fillRect/>
          </a:stretch>
        </p:blipFill>
        <p:spPr>
          <a:xfrm>
            <a:off x="6754027" y="2314253"/>
            <a:ext cx="3800475" cy="2743200"/>
          </a:xfrm>
          <a:prstGeom prst="rect">
            <a:avLst/>
          </a:prstGeom>
        </p:spPr>
      </p:pic>
    </p:spTree>
    <p:extLst>
      <p:ext uri="{BB962C8B-B14F-4D97-AF65-F5344CB8AC3E}">
        <p14:creationId xmlns:p14="http://schemas.microsoft.com/office/powerpoint/2010/main" val="2685233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DBB5B-B6D3-4938-85CA-831D1456711C}"/>
              </a:ext>
            </a:extLst>
          </p:cNvPr>
          <p:cNvSpPr>
            <a:spLocks noGrp="1"/>
          </p:cNvSpPr>
          <p:nvPr>
            <p:ph type="title"/>
          </p:nvPr>
        </p:nvSpPr>
        <p:spPr/>
        <p:txBody>
          <a:bodyPr/>
          <a:lstStyle/>
          <a:p>
            <a:pPr algn="ctr"/>
            <a:r>
              <a:rPr lang="en-US" dirty="0">
                <a:latin typeface="Franklin Gothic Book" panose="020B0503020102020204" pitchFamily="34" charset="0"/>
              </a:rPr>
              <a:t>Theme</a:t>
            </a:r>
          </a:p>
        </p:txBody>
      </p:sp>
      <p:sp>
        <p:nvSpPr>
          <p:cNvPr id="3" name="Content Placeholder 2">
            <a:extLst>
              <a:ext uri="{FF2B5EF4-FFF2-40B4-BE49-F238E27FC236}">
                <a16:creationId xmlns:a16="http://schemas.microsoft.com/office/drawing/2014/main" id="{DB4A35D6-E4AC-45E4-A2FD-8D9EA0D17185}"/>
              </a:ext>
            </a:extLst>
          </p:cNvPr>
          <p:cNvSpPr>
            <a:spLocks noGrp="1"/>
          </p:cNvSpPr>
          <p:nvPr>
            <p:ph idx="1"/>
          </p:nvPr>
        </p:nvSpPr>
        <p:spPr/>
        <p:txBody>
          <a:bodyPr/>
          <a:lstStyle/>
          <a:p>
            <a:pPr algn="l"/>
            <a:r>
              <a:rPr lang="en-GB" sz="3200" dirty="0">
                <a:solidFill>
                  <a:srgbClr val="231F20"/>
                </a:solidFill>
                <a:latin typeface="Franklin Gothic Book" panose="020B0503020102020204" pitchFamily="34" charset="0"/>
              </a:rPr>
              <a:t>G</a:t>
            </a:r>
            <a:r>
              <a:rPr lang="en-GB" sz="3200" b="0" i="0" u="none" strike="noStrike" baseline="0" dirty="0">
                <a:solidFill>
                  <a:srgbClr val="231F20"/>
                </a:solidFill>
                <a:latin typeface="Franklin Gothic Book" panose="020B0503020102020204" pitchFamily="34" charset="0"/>
              </a:rPr>
              <a:t>ut microbiota influence brain function and behaviour through </a:t>
            </a:r>
            <a:r>
              <a:rPr lang="en-US" sz="3200" b="0" i="0" u="none" strike="noStrike" baseline="0" dirty="0">
                <a:solidFill>
                  <a:srgbClr val="231F20"/>
                </a:solidFill>
                <a:latin typeface="Franklin Gothic Book" panose="020B0503020102020204" pitchFamily="34" charset="0"/>
              </a:rPr>
              <a:t>the </a:t>
            </a:r>
            <a:r>
              <a:rPr lang="en-US" sz="3200" dirty="0">
                <a:solidFill>
                  <a:srgbClr val="231F20"/>
                </a:solidFill>
                <a:latin typeface="Franklin Gothic Book" panose="020B0503020102020204" pitchFamily="34" charset="0"/>
              </a:rPr>
              <a:t>“</a:t>
            </a:r>
            <a:r>
              <a:rPr lang="en-US" sz="3200" b="0" i="0" u="none" strike="noStrike" baseline="0" dirty="0">
                <a:solidFill>
                  <a:srgbClr val="231F20"/>
                </a:solidFill>
                <a:latin typeface="Franklin Gothic Book" panose="020B0503020102020204" pitchFamily="34" charset="0"/>
              </a:rPr>
              <a:t>microbiota-gut-brain axis”</a:t>
            </a:r>
          </a:p>
          <a:p>
            <a:pPr lvl="1"/>
            <a:r>
              <a:rPr lang="en-US" sz="2800" dirty="0">
                <a:solidFill>
                  <a:srgbClr val="231F20"/>
                </a:solidFill>
                <a:latin typeface="Franklin Gothic Book" panose="020B0503020102020204" pitchFamily="34" charset="0"/>
              </a:rPr>
              <a:t>I</a:t>
            </a:r>
            <a:r>
              <a:rPr lang="en-US" sz="2800" b="0" i="0" u="none" strike="noStrike" baseline="0" dirty="0">
                <a:solidFill>
                  <a:srgbClr val="231F20"/>
                </a:solidFill>
                <a:latin typeface="Franklin Gothic Book" panose="020B0503020102020204" pitchFamily="34" charset="0"/>
              </a:rPr>
              <a:t>mpact of depression microbiota on germfree mice</a:t>
            </a:r>
          </a:p>
          <a:p>
            <a:pPr lvl="1"/>
            <a:r>
              <a:rPr lang="en-US" sz="2800" dirty="0">
                <a:solidFill>
                  <a:srgbClr val="231F20"/>
                </a:solidFill>
                <a:latin typeface="Franklin Gothic Book" panose="020B0503020102020204" pitchFamily="34" charset="0"/>
              </a:rPr>
              <a:t>Impact of indole overproduction on stressed germfree mice</a:t>
            </a:r>
            <a:endParaRPr lang="en-US" sz="2800" b="0" i="0" u="none" strike="noStrike" baseline="0" dirty="0">
              <a:solidFill>
                <a:srgbClr val="231F20"/>
              </a:solidFill>
              <a:latin typeface="Franklin Gothic Book" panose="020B0503020102020204" pitchFamily="34" charset="0"/>
            </a:endParaRPr>
          </a:p>
          <a:p>
            <a:pPr lvl="1"/>
            <a:endParaRPr lang="en-US" sz="2800" b="0" i="0" u="none" strike="noStrike" baseline="0" dirty="0">
              <a:solidFill>
                <a:srgbClr val="231F20"/>
              </a:solidFill>
              <a:latin typeface="Franklin Gothic Book" panose="020B0503020102020204" pitchFamily="34" charset="0"/>
            </a:endParaRPr>
          </a:p>
          <a:p>
            <a:pPr algn="l"/>
            <a:endParaRPr lang="en-US" dirty="0"/>
          </a:p>
        </p:txBody>
      </p:sp>
    </p:spTree>
    <p:extLst>
      <p:ext uri="{BB962C8B-B14F-4D97-AF65-F5344CB8AC3E}">
        <p14:creationId xmlns:p14="http://schemas.microsoft.com/office/powerpoint/2010/main" val="3477260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7A279-5EF2-4D1B-8E42-61E3BA7A842E}"/>
              </a:ext>
            </a:extLst>
          </p:cNvPr>
          <p:cNvSpPr>
            <a:spLocks noGrp="1"/>
          </p:cNvSpPr>
          <p:nvPr>
            <p:ph type="title"/>
          </p:nvPr>
        </p:nvSpPr>
        <p:spPr/>
        <p:txBody>
          <a:bodyPr>
            <a:normAutofit fontScale="90000"/>
          </a:bodyPr>
          <a:lstStyle/>
          <a:p>
            <a:r>
              <a:rPr lang="en-GB" dirty="0">
                <a:solidFill>
                  <a:srgbClr val="231F20"/>
                </a:solidFill>
                <a:latin typeface="Franklin Gothic Book" panose="020B0503020102020204" pitchFamily="34" charset="0"/>
              </a:rPr>
              <a:t>‘D</a:t>
            </a:r>
            <a:r>
              <a:rPr lang="en-GB" sz="4400" b="0" i="0" u="none" strike="noStrike" baseline="0" dirty="0">
                <a:solidFill>
                  <a:srgbClr val="231F20"/>
                </a:solidFill>
                <a:latin typeface="Franklin Gothic Book" panose="020B0503020102020204" pitchFamily="34" charset="0"/>
              </a:rPr>
              <a:t>epression microbiota’ recipients displayed anxiety-like </a:t>
            </a:r>
            <a:r>
              <a:rPr lang="en-US" sz="4400" b="0" i="0" u="none" strike="noStrike" baseline="0" dirty="0">
                <a:solidFill>
                  <a:srgbClr val="231F20"/>
                </a:solidFill>
                <a:latin typeface="Franklin Gothic Book" panose="020B0503020102020204" pitchFamily="34" charset="0"/>
              </a:rPr>
              <a:t>behavior</a:t>
            </a:r>
            <a:br>
              <a:rPr lang="en-US" dirty="0"/>
            </a:br>
            <a:endParaRPr lang="en-US" dirty="0"/>
          </a:p>
        </p:txBody>
      </p:sp>
      <p:sp>
        <p:nvSpPr>
          <p:cNvPr id="3" name="Content Placeholder 2">
            <a:extLst>
              <a:ext uri="{FF2B5EF4-FFF2-40B4-BE49-F238E27FC236}">
                <a16:creationId xmlns:a16="http://schemas.microsoft.com/office/drawing/2014/main" id="{A86E4273-8118-4A5E-8749-17A718BD3341}"/>
              </a:ext>
            </a:extLst>
          </p:cNvPr>
          <p:cNvSpPr>
            <a:spLocks noGrp="1"/>
          </p:cNvSpPr>
          <p:nvPr>
            <p:ph idx="1"/>
          </p:nvPr>
        </p:nvSpPr>
        <p:spPr>
          <a:xfrm>
            <a:off x="838200" y="1825625"/>
            <a:ext cx="4333875" cy="4351338"/>
          </a:xfrm>
        </p:spPr>
        <p:txBody>
          <a:bodyPr/>
          <a:lstStyle/>
          <a:p>
            <a:r>
              <a:rPr lang="en-GB" dirty="0">
                <a:solidFill>
                  <a:srgbClr val="231F20"/>
                </a:solidFill>
                <a:latin typeface="Franklin Gothic Book" panose="020B0503020102020204" pitchFamily="34" charset="0"/>
              </a:rPr>
              <a:t>D</a:t>
            </a:r>
            <a:r>
              <a:rPr lang="en-GB" sz="2800" b="0" i="0" u="none" strike="noStrike" baseline="0" dirty="0">
                <a:solidFill>
                  <a:srgbClr val="231F20"/>
                </a:solidFill>
                <a:latin typeface="Franklin Gothic Book" panose="020B0503020102020204" pitchFamily="34" charset="0"/>
              </a:rPr>
              <a:t>ecreased </a:t>
            </a:r>
            <a:r>
              <a:rPr lang="en-GB" sz="2800" b="0" i="0" u="none" strike="noStrike" baseline="0" dirty="0" err="1">
                <a:solidFill>
                  <a:srgbClr val="231F20"/>
                </a:solidFill>
                <a:latin typeface="Franklin Gothic Book" panose="020B0503020102020204" pitchFamily="34" charset="0"/>
              </a:rPr>
              <a:t>center</a:t>
            </a:r>
            <a:br>
              <a:rPr lang="en-GB" sz="2800" b="0" i="0" u="none" strike="noStrike" baseline="0" dirty="0">
                <a:solidFill>
                  <a:srgbClr val="231F20"/>
                </a:solidFill>
                <a:latin typeface="Franklin Gothic Book" panose="020B0503020102020204" pitchFamily="34" charset="0"/>
              </a:rPr>
            </a:br>
            <a:r>
              <a:rPr lang="en-GB" sz="2800" b="0" i="0" u="none" strike="noStrike" baseline="0" dirty="0">
                <a:solidFill>
                  <a:srgbClr val="231F20"/>
                </a:solidFill>
                <a:latin typeface="Franklin Gothic Book" panose="020B0503020102020204" pitchFamily="34" charset="0"/>
              </a:rPr>
              <a:t>motion distance in the OFT</a:t>
            </a:r>
            <a:endParaRPr lang="en-US" dirty="0">
              <a:latin typeface="Franklin Gothic Book" panose="020B0503020102020204" pitchFamily="34" charset="0"/>
            </a:endParaRPr>
          </a:p>
        </p:txBody>
      </p:sp>
      <p:pic>
        <p:nvPicPr>
          <p:cNvPr id="4" name="Picture 3">
            <a:extLst>
              <a:ext uri="{FF2B5EF4-FFF2-40B4-BE49-F238E27FC236}">
                <a16:creationId xmlns:a16="http://schemas.microsoft.com/office/drawing/2014/main" id="{A96412CD-FFA8-44B0-A9E7-5A3124012263}"/>
              </a:ext>
            </a:extLst>
          </p:cNvPr>
          <p:cNvPicPr>
            <a:picLocks noChangeAspect="1"/>
          </p:cNvPicPr>
          <p:nvPr/>
        </p:nvPicPr>
        <p:blipFill>
          <a:blip r:embed="rId2"/>
          <a:stretch>
            <a:fillRect/>
          </a:stretch>
        </p:blipFill>
        <p:spPr>
          <a:xfrm>
            <a:off x="6786363" y="1405731"/>
            <a:ext cx="4333875" cy="5191125"/>
          </a:xfrm>
          <a:prstGeom prst="rect">
            <a:avLst/>
          </a:prstGeom>
        </p:spPr>
      </p:pic>
    </p:spTree>
    <p:extLst>
      <p:ext uri="{BB962C8B-B14F-4D97-AF65-F5344CB8AC3E}">
        <p14:creationId xmlns:p14="http://schemas.microsoft.com/office/powerpoint/2010/main" val="3709383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0C96B-5DD4-4333-B851-F7A68E432BFF}"/>
              </a:ext>
            </a:extLst>
          </p:cNvPr>
          <p:cNvSpPr>
            <a:spLocks noGrp="1"/>
          </p:cNvSpPr>
          <p:nvPr>
            <p:ph type="title"/>
          </p:nvPr>
        </p:nvSpPr>
        <p:spPr/>
        <p:txBody>
          <a:bodyPr/>
          <a:lstStyle/>
          <a:p>
            <a:pPr algn="ctr"/>
            <a:r>
              <a:rPr lang="en-US" dirty="0">
                <a:latin typeface="Franklin Gothic Book" panose="020B0503020102020204" pitchFamily="34" charset="0"/>
              </a:rPr>
              <a:t>Tryptophan </a:t>
            </a:r>
          </a:p>
        </p:txBody>
      </p:sp>
      <p:pic>
        <p:nvPicPr>
          <p:cNvPr id="4" name="Content Placeholder 3">
            <a:extLst>
              <a:ext uri="{FF2B5EF4-FFF2-40B4-BE49-F238E27FC236}">
                <a16:creationId xmlns:a16="http://schemas.microsoft.com/office/drawing/2014/main" id="{8FD43472-FE78-4E92-8DF8-3C73FAE554BB}"/>
              </a:ext>
            </a:extLst>
          </p:cNvPr>
          <p:cNvPicPr>
            <a:picLocks noGrp="1" noChangeAspect="1"/>
          </p:cNvPicPr>
          <p:nvPr>
            <p:ph idx="1"/>
          </p:nvPr>
        </p:nvPicPr>
        <p:blipFill>
          <a:blip r:embed="rId2"/>
          <a:stretch>
            <a:fillRect/>
          </a:stretch>
        </p:blipFill>
        <p:spPr>
          <a:xfrm>
            <a:off x="614804" y="2486347"/>
            <a:ext cx="10962391" cy="3243842"/>
          </a:xfrm>
          <a:prstGeom prst="rect">
            <a:avLst/>
          </a:prstGeom>
        </p:spPr>
      </p:pic>
    </p:spTree>
    <p:extLst>
      <p:ext uri="{BB962C8B-B14F-4D97-AF65-F5344CB8AC3E}">
        <p14:creationId xmlns:p14="http://schemas.microsoft.com/office/powerpoint/2010/main" val="1267445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BE3E6-A376-439A-A305-E01185158E0E}"/>
              </a:ext>
            </a:extLst>
          </p:cNvPr>
          <p:cNvSpPr>
            <a:spLocks noGrp="1"/>
          </p:cNvSpPr>
          <p:nvPr>
            <p:ph type="title"/>
          </p:nvPr>
        </p:nvSpPr>
        <p:spPr>
          <a:xfrm>
            <a:off x="838200" y="-139064"/>
            <a:ext cx="10515600" cy="1325563"/>
          </a:xfrm>
        </p:spPr>
        <p:txBody>
          <a:bodyPr/>
          <a:lstStyle/>
          <a:p>
            <a:pPr algn="ctr"/>
            <a:r>
              <a:rPr lang="en-US" dirty="0">
                <a:latin typeface="Franklin Gothic Book" panose="020B0503020102020204" pitchFamily="34" charset="0"/>
              </a:rPr>
              <a:t>Tryptophan and Kynurenine pathway</a:t>
            </a:r>
            <a:endParaRPr lang="en-US" dirty="0"/>
          </a:p>
        </p:txBody>
      </p:sp>
      <p:pic>
        <p:nvPicPr>
          <p:cNvPr id="6" name="Content Placeholder 3">
            <a:extLst>
              <a:ext uri="{FF2B5EF4-FFF2-40B4-BE49-F238E27FC236}">
                <a16:creationId xmlns:a16="http://schemas.microsoft.com/office/drawing/2014/main" id="{1A941844-01F0-48BD-B49D-7CCB881477CE}"/>
              </a:ext>
            </a:extLst>
          </p:cNvPr>
          <p:cNvPicPr>
            <a:picLocks noChangeAspect="1"/>
          </p:cNvPicPr>
          <p:nvPr/>
        </p:nvPicPr>
        <p:blipFill>
          <a:blip r:embed="rId2"/>
          <a:stretch>
            <a:fillRect/>
          </a:stretch>
        </p:blipFill>
        <p:spPr>
          <a:xfrm>
            <a:off x="0" y="1292447"/>
            <a:ext cx="9694127" cy="5108792"/>
          </a:xfrm>
          <a:prstGeom prst="rect">
            <a:avLst/>
          </a:prstGeom>
        </p:spPr>
      </p:pic>
      <p:sp>
        <p:nvSpPr>
          <p:cNvPr id="8" name="Content Placeholder 7">
            <a:extLst>
              <a:ext uri="{FF2B5EF4-FFF2-40B4-BE49-F238E27FC236}">
                <a16:creationId xmlns:a16="http://schemas.microsoft.com/office/drawing/2014/main" id="{2A1AA2DA-4EC4-4D71-AB18-B32E044D535C}"/>
              </a:ext>
            </a:extLst>
          </p:cNvPr>
          <p:cNvSpPr>
            <a:spLocks noGrp="1"/>
          </p:cNvSpPr>
          <p:nvPr>
            <p:ph idx="1"/>
          </p:nvPr>
        </p:nvSpPr>
        <p:spPr>
          <a:xfrm>
            <a:off x="9455023" y="5156223"/>
            <a:ext cx="2736977" cy="1701777"/>
          </a:xfrm>
        </p:spPr>
        <p:txBody>
          <a:bodyPr/>
          <a:lstStyle/>
          <a:p>
            <a:r>
              <a:rPr lang="en-US" sz="2400" dirty="0">
                <a:latin typeface="Franklin Gothic Book" panose="020B0503020102020204" pitchFamily="34" charset="0"/>
              </a:rPr>
              <a:t>Neurotoxic effects</a:t>
            </a:r>
          </a:p>
          <a:p>
            <a:r>
              <a:rPr lang="en-US" sz="2400" dirty="0">
                <a:latin typeface="Franklin Gothic Book" panose="020B0503020102020204" pitchFamily="34" charset="0"/>
              </a:rPr>
              <a:t>Involved in psychiatric disorder</a:t>
            </a:r>
          </a:p>
          <a:p>
            <a:endParaRPr lang="en-US" dirty="0"/>
          </a:p>
        </p:txBody>
      </p:sp>
      <p:pic>
        <p:nvPicPr>
          <p:cNvPr id="3" name="Content Placeholder 3">
            <a:extLst>
              <a:ext uri="{FF2B5EF4-FFF2-40B4-BE49-F238E27FC236}">
                <a16:creationId xmlns:a16="http://schemas.microsoft.com/office/drawing/2014/main" id="{782F5BA1-FD80-4EFA-8789-1D965FE268D6}"/>
              </a:ext>
            </a:extLst>
          </p:cNvPr>
          <p:cNvPicPr>
            <a:picLocks noChangeAspect="1"/>
          </p:cNvPicPr>
          <p:nvPr/>
        </p:nvPicPr>
        <p:blipFill>
          <a:blip r:embed="rId3"/>
          <a:stretch>
            <a:fillRect/>
          </a:stretch>
        </p:blipFill>
        <p:spPr>
          <a:xfrm>
            <a:off x="8700641" y="2784531"/>
            <a:ext cx="2675844" cy="1749356"/>
          </a:xfrm>
          <a:prstGeom prst="rect">
            <a:avLst/>
          </a:prstGeom>
        </p:spPr>
      </p:pic>
      <p:cxnSp>
        <p:nvCxnSpPr>
          <p:cNvPr id="7" name="Straight Arrow Connector 6">
            <a:extLst>
              <a:ext uri="{FF2B5EF4-FFF2-40B4-BE49-F238E27FC236}">
                <a16:creationId xmlns:a16="http://schemas.microsoft.com/office/drawing/2014/main" id="{E7B9EBC7-8D65-466D-8AD0-3CFE0727ED0B}"/>
              </a:ext>
            </a:extLst>
          </p:cNvPr>
          <p:cNvCxnSpPr>
            <a:cxnSpLocks/>
          </p:cNvCxnSpPr>
          <p:nvPr/>
        </p:nvCxnSpPr>
        <p:spPr>
          <a:xfrm flipV="1">
            <a:off x="8931040" y="4467465"/>
            <a:ext cx="478208" cy="688758"/>
          </a:xfrm>
          <a:prstGeom prst="straightConnector1">
            <a:avLst/>
          </a:prstGeom>
          <a:ln w="2857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Arrow: Up 11">
            <a:extLst>
              <a:ext uri="{FF2B5EF4-FFF2-40B4-BE49-F238E27FC236}">
                <a16:creationId xmlns:a16="http://schemas.microsoft.com/office/drawing/2014/main" id="{85D35B80-E824-4ACC-A245-E4A39C6AF374}"/>
              </a:ext>
            </a:extLst>
          </p:cNvPr>
          <p:cNvSpPr/>
          <p:nvPr/>
        </p:nvSpPr>
        <p:spPr>
          <a:xfrm>
            <a:off x="10382998" y="4321990"/>
            <a:ext cx="410966" cy="554805"/>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26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2D49C-DA0C-4F8B-BF1A-EABB323002EC}"/>
              </a:ext>
            </a:extLst>
          </p:cNvPr>
          <p:cNvSpPr>
            <a:spLocks noGrp="1"/>
          </p:cNvSpPr>
          <p:nvPr>
            <p:ph type="title"/>
          </p:nvPr>
        </p:nvSpPr>
        <p:spPr/>
        <p:txBody>
          <a:bodyPr/>
          <a:lstStyle/>
          <a:p>
            <a:pPr algn="ctr"/>
            <a:r>
              <a:rPr lang="en-US" dirty="0">
                <a:latin typeface="Franklin Gothic Book" panose="020B0503020102020204" pitchFamily="34" charset="0"/>
              </a:rPr>
              <a:t>Cytokine: proinflammatory profile</a:t>
            </a:r>
          </a:p>
        </p:txBody>
      </p:sp>
      <p:pic>
        <p:nvPicPr>
          <p:cNvPr id="7" name="Content Placeholder 6">
            <a:extLst>
              <a:ext uri="{FF2B5EF4-FFF2-40B4-BE49-F238E27FC236}">
                <a16:creationId xmlns:a16="http://schemas.microsoft.com/office/drawing/2014/main" id="{4901219A-C7FF-4B74-84CF-C42F4B3918DD}"/>
              </a:ext>
            </a:extLst>
          </p:cNvPr>
          <p:cNvPicPr>
            <a:picLocks noGrp="1" noChangeAspect="1"/>
          </p:cNvPicPr>
          <p:nvPr>
            <p:ph idx="1"/>
          </p:nvPr>
        </p:nvPicPr>
        <p:blipFill>
          <a:blip r:embed="rId2"/>
          <a:stretch>
            <a:fillRect/>
          </a:stretch>
        </p:blipFill>
        <p:spPr>
          <a:xfrm>
            <a:off x="933450" y="2095277"/>
            <a:ext cx="10325100" cy="3914775"/>
          </a:xfrm>
          <a:prstGeom prst="rect">
            <a:avLst/>
          </a:prstGeom>
        </p:spPr>
      </p:pic>
    </p:spTree>
    <p:extLst>
      <p:ext uri="{BB962C8B-B14F-4D97-AF65-F5344CB8AC3E}">
        <p14:creationId xmlns:p14="http://schemas.microsoft.com/office/powerpoint/2010/main" val="5321410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59BB-3C9D-4198-BC7B-558F72D4F689}"/>
              </a:ext>
            </a:extLst>
          </p:cNvPr>
          <p:cNvSpPr>
            <a:spLocks noGrp="1"/>
          </p:cNvSpPr>
          <p:nvPr>
            <p:ph type="title"/>
          </p:nvPr>
        </p:nvSpPr>
        <p:spPr/>
        <p:txBody>
          <a:bodyPr>
            <a:normAutofit/>
          </a:bodyPr>
          <a:lstStyle/>
          <a:p>
            <a:pPr algn="ctr"/>
            <a:r>
              <a:rPr lang="en-GB" dirty="0">
                <a:latin typeface="Franklin Gothic Book" panose="020B0503020102020204" pitchFamily="34" charset="0"/>
              </a:rPr>
              <a:t>Increased kynurenine/tryptophan ratio and cortisol in </a:t>
            </a:r>
            <a:r>
              <a:rPr lang="en-GB" sz="4400" dirty="0">
                <a:latin typeface="Franklin Gothic Book" panose="020B0503020102020204" pitchFamily="34" charset="0"/>
              </a:rPr>
              <a:t>patients</a:t>
            </a:r>
            <a:endParaRPr lang="en-US" dirty="0"/>
          </a:p>
        </p:txBody>
      </p:sp>
      <p:sp>
        <p:nvSpPr>
          <p:cNvPr id="3" name="Content Placeholder 2">
            <a:extLst>
              <a:ext uri="{FF2B5EF4-FFF2-40B4-BE49-F238E27FC236}">
                <a16:creationId xmlns:a16="http://schemas.microsoft.com/office/drawing/2014/main" id="{18398659-8850-422D-B26C-4D3AB9E3521A}"/>
              </a:ext>
            </a:extLst>
          </p:cNvPr>
          <p:cNvSpPr>
            <a:spLocks noGrp="1"/>
          </p:cNvSpPr>
          <p:nvPr>
            <p:ph idx="1"/>
          </p:nvPr>
        </p:nvSpPr>
        <p:spPr/>
        <p:txBody>
          <a:bodyPr/>
          <a:lstStyle/>
          <a:p>
            <a:pPr marL="0" indent="0">
              <a:buNone/>
            </a:pPr>
            <a:endParaRPr lang="en-US" dirty="0"/>
          </a:p>
        </p:txBody>
      </p:sp>
      <p:pic>
        <p:nvPicPr>
          <p:cNvPr id="4" name="Picture 3">
            <a:extLst>
              <a:ext uri="{FF2B5EF4-FFF2-40B4-BE49-F238E27FC236}">
                <a16:creationId xmlns:a16="http://schemas.microsoft.com/office/drawing/2014/main" id="{3453EE3E-BFD8-4AFA-A1E9-F93C4CA7E668}"/>
              </a:ext>
            </a:extLst>
          </p:cNvPr>
          <p:cNvPicPr>
            <a:picLocks noChangeAspect="1"/>
          </p:cNvPicPr>
          <p:nvPr/>
        </p:nvPicPr>
        <p:blipFill>
          <a:blip r:embed="rId2"/>
          <a:stretch>
            <a:fillRect/>
          </a:stretch>
        </p:blipFill>
        <p:spPr>
          <a:xfrm>
            <a:off x="6717924" y="1825625"/>
            <a:ext cx="3834492" cy="4187378"/>
          </a:xfrm>
          <a:prstGeom prst="rect">
            <a:avLst/>
          </a:prstGeom>
        </p:spPr>
      </p:pic>
      <p:pic>
        <p:nvPicPr>
          <p:cNvPr id="6" name="Picture 5">
            <a:extLst>
              <a:ext uri="{FF2B5EF4-FFF2-40B4-BE49-F238E27FC236}">
                <a16:creationId xmlns:a16="http://schemas.microsoft.com/office/drawing/2014/main" id="{22FC7E5C-8D22-427B-B796-7360782255B7}"/>
              </a:ext>
            </a:extLst>
          </p:cNvPr>
          <p:cNvPicPr>
            <a:picLocks noChangeAspect="1"/>
          </p:cNvPicPr>
          <p:nvPr/>
        </p:nvPicPr>
        <p:blipFill>
          <a:blip r:embed="rId3"/>
          <a:stretch>
            <a:fillRect/>
          </a:stretch>
        </p:blipFill>
        <p:spPr>
          <a:xfrm>
            <a:off x="1331360" y="1876995"/>
            <a:ext cx="3834493" cy="4136008"/>
          </a:xfrm>
          <a:prstGeom prst="rect">
            <a:avLst/>
          </a:prstGeom>
        </p:spPr>
      </p:pic>
    </p:spTree>
    <p:extLst>
      <p:ext uri="{BB962C8B-B14F-4D97-AF65-F5344CB8AC3E}">
        <p14:creationId xmlns:p14="http://schemas.microsoft.com/office/powerpoint/2010/main" val="22243609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7C9E-6FA1-4BB0-80C9-FA317F95B141}"/>
              </a:ext>
            </a:extLst>
          </p:cNvPr>
          <p:cNvSpPr>
            <a:spLocks noGrp="1"/>
          </p:cNvSpPr>
          <p:nvPr>
            <p:ph type="title"/>
          </p:nvPr>
        </p:nvSpPr>
        <p:spPr/>
        <p:txBody>
          <a:bodyPr>
            <a:normAutofit fontScale="90000"/>
          </a:bodyPr>
          <a:lstStyle/>
          <a:p>
            <a:pPr algn="ctr"/>
            <a:r>
              <a:rPr lang="en-US" dirty="0">
                <a:latin typeface="Franklin Gothic Book" panose="020B0503020102020204" pitchFamily="34" charset="0"/>
              </a:rPr>
              <a:t>Does these microbiota affect the emotional behavior in adult male Sprague Dawley rats ?  </a:t>
            </a:r>
            <a:br>
              <a:rPr lang="en-US" dirty="0"/>
            </a:br>
            <a:endParaRPr lang="en-US" dirty="0"/>
          </a:p>
        </p:txBody>
      </p:sp>
      <p:sp>
        <p:nvSpPr>
          <p:cNvPr id="3" name="Content Placeholder 2">
            <a:extLst>
              <a:ext uri="{FF2B5EF4-FFF2-40B4-BE49-F238E27FC236}">
                <a16:creationId xmlns:a16="http://schemas.microsoft.com/office/drawing/2014/main" id="{2194ACA6-A4BD-41A4-90F1-4ADB65A9C27C}"/>
              </a:ext>
            </a:extLst>
          </p:cNvPr>
          <p:cNvSpPr>
            <a:spLocks noGrp="1"/>
          </p:cNvSpPr>
          <p:nvPr>
            <p:ph idx="1"/>
          </p:nvPr>
        </p:nvSpPr>
        <p:spPr>
          <a:xfrm>
            <a:off x="838200" y="1825625"/>
            <a:ext cx="4514636" cy="4351338"/>
          </a:xfrm>
        </p:spPr>
        <p:txBody>
          <a:bodyPr/>
          <a:lstStyle/>
          <a:p>
            <a:r>
              <a:rPr lang="en-GB" sz="2400" dirty="0">
                <a:latin typeface="Franklin Gothic Book" panose="020B0503020102020204" pitchFamily="34" charset="0"/>
              </a:rPr>
              <a:t>Sucrose preference  </a:t>
            </a:r>
          </a:p>
          <a:p>
            <a:r>
              <a:rPr lang="en-GB" sz="2400" dirty="0">
                <a:latin typeface="Franklin Gothic Book" panose="020B0503020102020204" pitchFamily="34" charset="0"/>
              </a:rPr>
              <a:t>Open field </a:t>
            </a:r>
          </a:p>
          <a:p>
            <a:r>
              <a:rPr lang="en-GB" sz="2400" dirty="0">
                <a:latin typeface="Franklin Gothic Book" panose="020B0503020102020204" pitchFamily="34" charset="0"/>
              </a:rPr>
              <a:t>Elevated plus maze</a:t>
            </a:r>
          </a:p>
          <a:p>
            <a:r>
              <a:rPr lang="en-GB" sz="2400" dirty="0">
                <a:latin typeface="Franklin Gothic Book" panose="020B0503020102020204" pitchFamily="34" charset="0"/>
              </a:rPr>
              <a:t>Forced swim test </a:t>
            </a:r>
            <a:endParaRPr lang="en-US" sz="2400" dirty="0">
              <a:latin typeface="Franklin Gothic Book" panose="020B0503020102020204" pitchFamily="34" charset="0"/>
            </a:endParaRPr>
          </a:p>
          <a:p>
            <a:endParaRPr lang="en-US" dirty="0"/>
          </a:p>
        </p:txBody>
      </p:sp>
      <p:pic>
        <p:nvPicPr>
          <p:cNvPr id="4" name="Picture 3">
            <a:extLst>
              <a:ext uri="{FF2B5EF4-FFF2-40B4-BE49-F238E27FC236}">
                <a16:creationId xmlns:a16="http://schemas.microsoft.com/office/drawing/2014/main" id="{5B348C5A-B0C5-4144-B4B3-0F4694D93DCB}"/>
              </a:ext>
            </a:extLst>
          </p:cNvPr>
          <p:cNvPicPr>
            <a:picLocks noChangeAspect="1"/>
          </p:cNvPicPr>
          <p:nvPr/>
        </p:nvPicPr>
        <p:blipFill>
          <a:blip r:embed="rId2"/>
          <a:stretch>
            <a:fillRect/>
          </a:stretch>
        </p:blipFill>
        <p:spPr>
          <a:xfrm>
            <a:off x="380145" y="3873358"/>
            <a:ext cx="11137186" cy="2619518"/>
          </a:xfrm>
          <a:prstGeom prst="rect">
            <a:avLst/>
          </a:prstGeom>
        </p:spPr>
      </p:pic>
      <p:pic>
        <p:nvPicPr>
          <p:cNvPr id="6" name="Picture 5">
            <a:extLst>
              <a:ext uri="{FF2B5EF4-FFF2-40B4-BE49-F238E27FC236}">
                <a16:creationId xmlns:a16="http://schemas.microsoft.com/office/drawing/2014/main" id="{CE973927-C420-48DF-AE80-6A1C30710650}"/>
              </a:ext>
            </a:extLst>
          </p:cNvPr>
          <p:cNvPicPr>
            <a:picLocks noChangeAspect="1"/>
          </p:cNvPicPr>
          <p:nvPr/>
        </p:nvPicPr>
        <p:blipFill>
          <a:blip r:embed="rId3"/>
          <a:stretch>
            <a:fillRect/>
          </a:stretch>
        </p:blipFill>
        <p:spPr>
          <a:xfrm>
            <a:off x="7983019" y="1936376"/>
            <a:ext cx="3534312" cy="1826231"/>
          </a:xfrm>
          <a:prstGeom prst="rect">
            <a:avLst/>
          </a:prstGeom>
        </p:spPr>
      </p:pic>
    </p:spTree>
    <p:extLst>
      <p:ext uri="{BB962C8B-B14F-4D97-AF65-F5344CB8AC3E}">
        <p14:creationId xmlns:p14="http://schemas.microsoft.com/office/powerpoint/2010/main" val="532830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B14B-0E97-41C5-95DA-C62AFD32B393}"/>
              </a:ext>
            </a:extLst>
          </p:cNvPr>
          <p:cNvSpPr>
            <a:spLocks noGrp="1"/>
          </p:cNvSpPr>
          <p:nvPr>
            <p:ph type="title"/>
          </p:nvPr>
        </p:nvSpPr>
        <p:spPr>
          <a:xfrm>
            <a:off x="838200" y="18255"/>
            <a:ext cx="10515600" cy="1325563"/>
          </a:xfrm>
        </p:spPr>
        <p:txBody>
          <a:bodyPr/>
          <a:lstStyle/>
          <a:p>
            <a:pPr algn="ctr"/>
            <a:r>
              <a:rPr lang="en-US" dirty="0">
                <a:latin typeface="Franklin Gothic Book" panose="020B0503020102020204" pitchFamily="34" charset="0"/>
              </a:rPr>
              <a:t>Elevated plus maze</a:t>
            </a:r>
          </a:p>
        </p:txBody>
      </p:sp>
      <p:sp>
        <p:nvSpPr>
          <p:cNvPr id="3" name="Content Placeholder 2">
            <a:extLst>
              <a:ext uri="{FF2B5EF4-FFF2-40B4-BE49-F238E27FC236}">
                <a16:creationId xmlns:a16="http://schemas.microsoft.com/office/drawing/2014/main" id="{A8344078-E928-4BB7-8D05-971C63C2E2B5}"/>
              </a:ext>
            </a:extLst>
          </p:cNvPr>
          <p:cNvSpPr>
            <a:spLocks noGrp="1"/>
          </p:cNvSpPr>
          <p:nvPr>
            <p:ph idx="1"/>
          </p:nvPr>
        </p:nvSpPr>
        <p:spPr>
          <a:xfrm>
            <a:off x="838199" y="1690688"/>
            <a:ext cx="5973567" cy="4486275"/>
          </a:xfrm>
        </p:spPr>
        <p:txBody>
          <a:bodyPr/>
          <a:lstStyle/>
          <a:p>
            <a:r>
              <a:rPr lang="en-US" sz="3200" dirty="0">
                <a:latin typeface="Franklin Gothic Book" panose="020B0503020102020204" pitchFamily="34" charset="0"/>
              </a:rPr>
              <a:t>A test for anxiety</a:t>
            </a:r>
          </a:p>
          <a:p>
            <a:r>
              <a:rPr lang="en-GB" sz="3200" dirty="0">
                <a:latin typeface="Franklin Gothic Book" panose="020B0503020102020204" pitchFamily="34" charset="0"/>
              </a:rPr>
              <a:t>EPM - two open arms and two enclosed arms</a:t>
            </a:r>
            <a:endParaRPr lang="en-US" sz="3200" dirty="0">
              <a:latin typeface="Franklin Gothic Book" panose="020B0503020102020204" pitchFamily="34" charset="0"/>
            </a:endParaRPr>
          </a:p>
          <a:p>
            <a:r>
              <a:rPr lang="en-US" sz="3200" dirty="0">
                <a:latin typeface="Franklin Gothic Book" panose="020B0503020102020204" pitchFamily="34" charset="0"/>
              </a:rPr>
              <a:t>More time in </a:t>
            </a:r>
          </a:p>
          <a:p>
            <a:pPr lvl="1"/>
            <a:r>
              <a:rPr lang="en-US" sz="2800" dirty="0">
                <a:latin typeface="Franklin Gothic Book" panose="020B0503020102020204" pitchFamily="34" charset="0"/>
              </a:rPr>
              <a:t>closed arm=anxiety-like </a:t>
            </a:r>
          </a:p>
          <a:p>
            <a:pPr lvl="1"/>
            <a:r>
              <a:rPr lang="en-US" sz="2800" dirty="0">
                <a:latin typeface="Franklin Gothic Book" panose="020B0503020102020204" pitchFamily="34" charset="0"/>
              </a:rPr>
              <a:t>open arm= anxiolytic effect</a:t>
            </a:r>
          </a:p>
          <a:p>
            <a:endParaRPr lang="en-US" dirty="0"/>
          </a:p>
        </p:txBody>
      </p:sp>
      <p:pic>
        <p:nvPicPr>
          <p:cNvPr id="5" name="Picture 4">
            <a:extLst>
              <a:ext uri="{FF2B5EF4-FFF2-40B4-BE49-F238E27FC236}">
                <a16:creationId xmlns:a16="http://schemas.microsoft.com/office/drawing/2014/main" id="{6395D066-D227-41AE-9202-26C7D2BD7435}"/>
              </a:ext>
            </a:extLst>
          </p:cNvPr>
          <p:cNvPicPr>
            <a:picLocks noChangeAspect="1"/>
          </p:cNvPicPr>
          <p:nvPr/>
        </p:nvPicPr>
        <p:blipFill>
          <a:blip r:embed="rId2"/>
          <a:stretch>
            <a:fillRect/>
          </a:stretch>
        </p:blipFill>
        <p:spPr>
          <a:xfrm>
            <a:off x="7336221" y="1773511"/>
            <a:ext cx="4855779" cy="5084489"/>
          </a:xfrm>
          <a:prstGeom prst="rect">
            <a:avLst/>
          </a:prstGeom>
        </p:spPr>
      </p:pic>
    </p:spTree>
    <p:extLst>
      <p:ext uri="{BB962C8B-B14F-4D97-AF65-F5344CB8AC3E}">
        <p14:creationId xmlns:p14="http://schemas.microsoft.com/office/powerpoint/2010/main" val="4156788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BF1EC-1C11-4676-8F98-3133CAFE40F4}"/>
              </a:ext>
            </a:extLst>
          </p:cNvPr>
          <p:cNvSpPr>
            <a:spLocks noGrp="1"/>
          </p:cNvSpPr>
          <p:nvPr>
            <p:ph type="title"/>
          </p:nvPr>
        </p:nvSpPr>
        <p:spPr/>
        <p:txBody>
          <a:bodyPr>
            <a:normAutofit fontScale="90000"/>
          </a:bodyPr>
          <a:lstStyle/>
          <a:p>
            <a:pPr algn="ctr"/>
            <a:br>
              <a:rPr lang="en-US" dirty="0"/>
            </a:br>
            <a:r>
              <a:rPr lang="en-GB" sz="4400" b="0" i="0" u="none" strike="noStrike" baseline="0" dirty="0">
                <a:solidFill>
                  <a:srgbClr val="231F20"/>
                </a:solidFill>
                <a:latin typeface="Franklin Gothic Book" panose="020B0503020102020204" pitchFamily="34" charset="0"/>
              </a:rPr>
              <a:t>The ‘depression microbiota’ recipients </a:t>
            </a:r>
            <a:r>
              <a:rPr lang="en-US" sz="4400" b="0" i="0" u="none" strike="noStrike" baseline="0" dirty="0">
                <a:solidFill>
                  <a:srgbClr val="231F20"/>
                </a:solidFill>
                <a:latin typeface="Franklin Gothic Book" panose="020B0503020102020204" pitchFamily="34" charset="0"/>
              </a:rPr>
              <a:t>exhibits anxiety-like behavior</a:t>
            </a:r>
            <a:br>
              <a:rPr lang="en-US" dirty="0"/>
            </a:br>
            <a:br>
              <a:rPr lang="en-US" dirty="0"/>
            </a:br>
            <a:endParaRPr lang="en-US" dirty="0"/>
          </a:p>
        </p:txBody>
      </p:sp>
      <p:pic>
        <p:nvPicPr>
          <p:cNvPr id="4" name="Picture 3">
            <a:extLst>
              <a:ext uri="{FF2B5EF4-FFF2-40B4-BE49-F238E27FC236}">
                <a16:creationId xmlns:a16="http://schemas.microsoft.com/office/drawing/2014/main" id="{676436FE-E42E-4D4D-A416-D5CC890765EA}"/>
              </a:ext>
            </a:extLst>
          </p:cNvPr>
          <p:cNvPicPr>
            <a:picLocks noChangeAspect="1"/>
          </p:cNvPicPr>
          <p:nvPr/>
        </p:nvPicPr>
        <p:blipFill>
          <a:blip r:embed="rId2"/>
          <a:stretch>
            <a:fillRect/>
          </a:stretch>
        </p:blipFill>
        <p:spPr>
          <a:xfrm>
            <a:off x="7592601" y="1377038"/>
            <a:ext cx="4212405" cy="5343917"/>
          </a:xfrm>
          <a:prstGeom prst="rect">
            <a:avLst/>
          </a:prstGeom>
        </p:spPr>
      </p:pic>
      <p:pic>
        <p:nvPicPr>
          <p:cNvPr id="11" name="Picture 10">
            <a:extLst>
              <a:ext uri="{FF2B5EF4-FFF2-40B4-BE49-F238E27FC236}">
                <a16:creationId xmlns:a16="http://schemas.microsoft.com/office/drawing/2014/main" id="{D1B81500-4F25-4958-9039-6D5BB0DE7EB6}"/>
              </a:ext>
            </a:extLst>
          </p:cNvPr>
          <p:cNvPicPr>
            <a:picLocks noChangeAspect="1"/>
          </p:cNvPicPr>
          <p:nvPr/>
        </p:nvPicPr>
        <p:blipFill>
          <a:blip r:embed="rId3"/>
          <a:stretch>
            <a:fillRect/>
          </a:stretch>
        </p:blipFill>
        <p:spPr>
          <a:xfrm>
            <a:off x="0" y="1690688"/>
            <a:ext cx="4855779" cy="5084489"/>
          </a:xfrm>
          <a:prstGeom prst="rect">
            <a:avLst/>
          </a:prstGeom>
        </p:spPr>
      </p:pic>
    </p:spTree>
    <p:extLst>
      <p:ext uri="{BB962C8B-B14F-4D97-AF65-F5344CB8AC3E}">
        <p14:creationId xmlns:p14="http://schemas.microsoft.com/office/powerpoint/2010/main" val="336379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3E02F-1FBF-4A30-84CE-68ADAB654790}"/>
              </a:ext>
            </a:extLst>
          </p:cNvPr>
          <p:cNvSpPr>
            <a:spLocks noGrp="1"/>
          </p:cNvSpPr>
          <p:nvPr>
            <p:ph type="title"/>
          </p:nvPr>
        </p:nvSpPr>
        <p:spPr/>
        <p:txBody>
          <a:bodyPr/>
          <a:lstStyle/>
          <a:p>
            <a:pPr algn="ctr"/>
            <a:r>
              <a:rPr lang="en-GB" sz="4400" b="0" i="0" u="none" strike="noStrike" baseline="0" dirty="0">
                <a:solidFill>
                  <a:srgbClr val="231F20"/>
                </a:solidFill>
                <a:latin typeface="Franklin Gothic Book" panose="020B0503020102020204" pitchFamily="34" charset="0"/>
              </a:rPr>
              <a:t>The ‘depression microbiota’ recipients </a:t>
            </a:r>
            <a:r>
              <a:rPr lang="en-US" sz="4400" b="0" i="0" u="none" strike="noStrike" baseline="0" dirty="0">
                <a:solidFill>
                  <a:srgbClr val="231F20"/>
                </a:solidFill>
                <a:latin typeface="Franklin Gothic Book" panose="020B0503020102020204" pitchFamily="34" charset="0"/>
              </a:rPr>
              <a:t>exhibits anxiety-like behavior</a:t>
            </a:r>
            <a:endParaRPr lang="en-US" dirty="0">
              <a:latin typeface="Franklin Gothic Book" panose="020B0503020102020204" pitchFamily="34" charset="0"/>
            </a:endParaRPr>
          </a:p>
        </p:txBody>
      </p:sp>
      <p:pic>
        <p:nvPicPr>
          <p:cNvPr id="5" name="Content Placeholder 4">
            <a:extLst>
              <a:ext uri="{FF2B5EF4-FFF2-40B4-BE49-F238E27FC236}">
                <a16:creationId xmlns:a16="http://schemas.microsoft.com/office/drawing/2014/main" id="{F3510E20-7E34-418D-90B0-DFA7FEDBCDE0}"/>
              </a:ext>
            </a:extLst>
          </p:cNvPr>
          <p:cNvPicPr>
            <a:picLocks noGrp="1" noChangeAspect="1"/>
          </p:cNvPicPr>
          <p:nvPr>
            <p:ph idx="1"/>
          </p:nvPr>
        </p:nvPicPr>
        <p:blipFill>
          <a:blip r:embed="rId2"/>
          <a:stretch>
            <a:fillRect/>
          </a:stretch>
        </p:blipFill>
        <p:spPr>
          <a:xfrm>
            <a:off x="7500135" y="1818135"/>
            <a:ext cx="4140486" cy="4674740"/>
          </a:xfrm>
          <a:prstGeom prst="rect">
            <a:avLst/>
          </a:prstGeom>
        </p:spPr>
      </p:pic>
      <p:pic>
        <p:nvPicPr>
          <p:cNvPr id="7" name="Picture 6">
            <a:extLst>
              <a:ext uri="{FF2B5EF4-FFF2-40B4-BE49-F238E27FC236}">
                <a16:creationId xmlns:a16="http://schemas.microsoft.com/office/drawing/2014/main" id="{34600033-4781-4933-8298-6002C9B0882D}"/>
              </a:ext>
            </a:extLst>
          </p:cNvPr>
          <p:cNvPicPr>
            <a:picLocks noChangeAspect="1"/>
          </p:cNvPicPr>
          <p:nvPr/>
        </p:nvPicPr>
        <p:blipFill>
          <a:blip r:embed="rId3"/>
          <a:stretch>
            <a:fillRect/>
          </a:stretch>
        </p:blipFill>
        <p:spPr>
          <a:xfrm>
            <a:off x="990225" y="2667794"/>
            <a:ext cx="3800475" cy="2743200"/>
          </a:xfrm>
          <a:prstGeom prst="rect">
            <a:avLst/>
          </a:prstGeom>
        </p:spPr>
      </p:pic>
    </p:spTree>
    <p:extLst>
      <p:ext uri="{BB962C8B-B14F-4D97-AF65-F5344CB8AC3E}">
        <p14:creationId xmlns:p14="http://schemas.microsoft.com/office/powerpoint/2010/main" val="2123968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AD13C-DCE3-4EFA-AF04-6ECA3E5E89DD}"/>
              </a:ext>
            </a:extLst>
          </p:cNvPr>
          <p:cNvSpPr>
            <a:spLocks noGrp="1"/>
          </p:cNvSpPr>
          <p:nvPr>
            <p:ph type="title"/>
          </p:nvPr>
        </p:nvSpPr>
        <p:spPr/>
        <p:txBody>
          <a:bodyPr>
            <a:normAutofit fontScale="90000"/>
          </a:bodyPr>
          <a:lstStyle/>
          <a:p>
            <a:pPr algn="ctr"/>
            <a:r>
              <a:rPr lang="en-GB" sz="4400" b="0" i="0" u="none" strike="noStrike" baseline="0" dirty="0">
                <a:solidFill>
                  <a:srgbClr val="231F20"/>
                </a:solidFill>
                <a:latin typeface="Franklin Gothic Book" panose="020B0503020102020204" pitchFamily="34" charset="0"/>
              </a:rPr>
              <a:t>The ‘depression microbiota’ recipients </a:t>
            </a:r>
            <a:r>
              <a:rPr lang="en-US" sz="4400" b="0" i="0" u="none" strike="noStrike" baseline="0" dirty="0">
                <a:solidFill>
                  <a:srgbClr val="231F20"/>
                </a:solidFill>
                <a:latin typeface="Franklin Gothic Book" panose="020B0503020102020204" pitchFamily="34" charset="0"/>
              </a:rPr>
              <a:t>displays anhedonia-like behavior</a:t>
            </a:r>
            <a:br>
              <a:rPr lang="en-US" dirty="0">
                <a:latin typeface="Franklin Gothic Book" panose="020B0503020102020204" pitchFamily="34" charset="0"/>
              </a:rPr>
            </a:b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D4D06B38-1071-46DD-8BC4-A6C86D2E1339}"/>
              </a:ext>
            </a:extLst>
          </p:cNvPr>
          <p:cNvSpPr>
            <a:spLocks noGrp="1"/>
          </p:cNvSpPr>
          <p:nvPr>
            <p:ph idx="1"/>
          </p:nvPr>
        </p:nvSpPr>
        <p:spPr>
          <a:xfrm>
            <a:off x="529975" y="1866722"/>
            <a:ext cx="4494088" cy="4351338"/>
          </a:xfrm>
        </p:spPr>
        <p:txBody>
          <a:bodyPr/>
          <a:lstStyle/>
          <a:p>
            <a:r>
              <a:rPr lang="en-GB" sz="2800" b="0" i="0" u="none" strike="noStrike" baseline="0" dirty="0">
                <a:solidFill>
                  <a:srgbClr val="231F20"/>
                </a:solidFill>
                <a:latin typeface="Franklin Gothic Book" panose="020B0503020102020204" pitchFamily="34" charset="0"/>
              </a:rPr>
              <a:t>The ‘depression microbiota’ recipients </a:t>
            </a:r>
            <a:r>
              <a:rPr lang="en-US" sz="2800" b="0" i="0" u="none" strike="noStrike" baseline="0" dirty="0">
                <a:solidFill>
                  <a:srgbClr val="231F20"/>
                </a:solidFill>
                <a:latin typeface="Franklin Gothic Book" panose="020B0503020102020204" pitchFamily="34" charset="0"/>
              </a:rPr>
              <a:t>displays a</a:t>
            </a:r>
            <a:r>
              <a:rPr lang="en-US" dirty="0">
                <a:latin typeface="Franklin Gothic Book" panose="020B0503020102020204" pitchFamily="34" charset="0"/>
              </a:rPr>
              <a:t>nhedonia </a:t>
            </a:r>
            <a:r>
              <a:rPr lang="en-US" sz="2800" b="0" i="0" u="none" strike="noStrike" baseline="0" dirty="0">
                <a:solidFill>
                  <a:srgbClr val="231F20"/>
                </a:solidFill>
                <a:latin typeface="Franklin Gothic Book" panose="020B0503020102020204" pitchFamily="34" charset="0"/>
              </a:rPr>
              <a:t>-like behavior</a:t>
            </a:r>
            <a:endParaRPr lang="en-US" dirty="0">
              <a:latin typeface="Franklin Gothic Book" panose="020B0503020102020204" pitchFamily="34" charset="0"/>
            </a:endParaRPr>
          </a:p>
        </p:txBody>
      </p:sp>
      <p:pic>
        <p:nvPicPr>
          <p:cNvPr id="4" name="Picture 3">
            <a:extLst>
              <a:ext uri="{FF2B5EF4-FFF2-40B4-BE49-F238E27FC236}">
                <a16:creationId xmlns:a16="http://schemas.microsoft.com/office/drawing/2014/main" id="{72CFF25C-E561-4F0A-8300-75DF3D74278D}"/>
              </a:ext>
            </a:extLst>
          </p:cNvPr>
          <p:cNvPicPr>
            <a:picLocks noChangeAspect="1"/>
          </p:cNvPicPr>
          <p:nvPr/>
        </p:nvPicPr>
        <p:blipFill>
          <a:blip r:embed="rId2"/>
          <a:stretch>
            <a:fillRect/>
          </a:stretch>
        </p:blipFill>
        <p:spPr>
          <a:xfrm>
            <a:off x="6195317" y="1690688"/>
            <a:ext cx="4152739" cy="5008063"/>
          </a:xfrm>
          <a:prstGeom prst="rect">
            <a:avLst/>
          </a:prstGeom>
        </p:spPr>
      </p:pic>
    </p:spTree>
    <p:extLst>
      <p:ext uri="{BB962C8B-B14F-4D97-AF65-F5344CB8AC3E}">
        <p14:creationId xmlns:p14="http://schemas.microsoft.com/office/powerpoint/2010/main" val="373475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B876-2AE2-4D47-820A-13E24C5E0553}"/>
              </a:ext>
            </a:extLst>
          </p:cNvPr>
          <p:cNvSpPr>
            <a:spLocks noGrp="1"/>
          </p:cNvSpPr>
          <p:nvPr>
            <p:ph type="title"/>
          </p:nvPr>
        </p:nvSpPr>
        <p:spPr/>
        <p:txBody>
          <a:bodyPr/>
          <a:lstStyle/>
          <a:p>
            <a:pPr algn="ctr"/>
            <a:r>
              <a:rPr lang="en-US" dirty="0">
                <a:latin typeface="Franklin Gothic Book" panose="020B0503020102020204" pitchFamily="34" charset="0"/>
              </a:rPr>
              <a:t>Characters</a:t>
            </a:r>
          </a:p>
        </p:txBody>
      </p:sp>
      <p:sp>
        <p:nvSpPr>
          <p:cNvPr id="3" name="Content Placeholder 2">
            <a:extLst>
              <a:ext uri="{FF2B5EF4-FFF2-40B4-BE49-F238E27FC236}">
                <a16:creationId xmlns:a16="http://schemas.microsoft.com/office/drawing/2014/main" id="{505D4147-51B2-40FF-9B69-BE43DEDA46B0}"/>
              </a:ext>
            </a:extLst>
          </p:cNvPr>
          <p:cNvSpPr>
            <a:spLocks noGrp="1"/>
          </p:cNvSpPr>
          <p:nvPr>
            <p:ph idx="1"/>
          </p:nvPr>
        </p:nvSpPr>
        <p:spPr/>
        <p:txBody>
          <a:bodyPr/>
          <a:lstStyle/>
          <a:p>
            <a:r>
              <a:rPr lang="en-US" sz="3200" dirty="0">
                <a:latin typeface="Franklin Gothic Book" panose="020B0503020102020204" pitchFamily="34" charset="0"/>
              </a:rPr>
              <a:t>Major depressive disorder (MDD)</a:t>
            </a:r>
          </a:p>
          <a:p>
            <a:r>
              <a:rPr lang="en-US" sz="3200" dirty="0">
                <a:latin typeface="Franklin Gothic Book" panose="020B0503020102020204" pitchFamily="34" charset="0"/>
              </a:rPr>
              <a:t>Gut-brain Axis</a:t>
            </a:r>
          </a:p>
          <a:p>
            <a:r>
              <a:rPr lang="en-US" sz="3200" dirty="0">
                <a:latin typeface="Franklin Gothic Book" panose="020B0503020102020204" pitchFamily="34" charset="0"/>
              </a:rPr>
              <a:t>Indole</a:t>
            </a:r>
          </a:p>
          <a:p>
            <a:r>
              <a:rPr lang="en-US" sz="3200" dirty="0">
                <a:latin typeface="Franklin Gothic Book" panose="020B0503020102020204" pitchFamily="34" charset="0"/>
              </a:rPr>
              <a:t>Tryptophan </a:t>
            </a:r>
          </a:p>
          <a:p>
            <a:endParaRPr lang="en-US" sz="3200" dirty="0"/>
          </a:p>
          <a:p>
            <a:endParaRPr lang="en-US" dirty="0"/>
          </a:p>
        </p:txBody>
      </p:sp>
    </p:spTree>
    <p:extLst>
      <p:ext uri="{BB962C8B-B14F-4D97-AF65-F5344CB8AC3E}">
        <p14:creationId xmlns:p14="http://schemas.microsoft.com/office/powerpoint/2010/main" val="514227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FA1A3-D7CF-4A7D-BB20-BB7FD35D3360}"/>
              </a:ext>
            </a:extLst>
          </p:cNvPr>
          <p:cNvSpPr>
            <a:spLocks noGrp="1"/>
          </p:cNvSpPr>
          <p:nvPr>
            <p:ph type="title"/>
          </p:nvPr>
        </p:nvSpPr>
        <p:spPr>
          <a:xfrm>
            <a:off x="1948665" y="41097"/>
            <a:ext cx="7576334" cy="1325563"/>
          </a:xfrm>
        </p:spPr>
        <p:txBody>
          <a:bodyPr>
            <a:normAutofit fontScale="90000"/>
          </a:bodyPr>
          <a:lstStyle/>
          <a:p>
            <a:r>
              <a:rPr lang="en-US" dirty="0">
                <a:latin typeface="Franklin Gothic Book" panose="020B0503020102020204" pitchFamily="34" charset="0"/>
              </a:rPr>
              <a:t>FST- No depression-like behavior </a:t>
            </a:r>
            <a:br>
              <a:rPr lang="en-US" dirty="0">
                <a:latin typeface="Franklin Gothic Book" panose="020B0503020102020204" pitchFamily="34" charset="0"/>
              </a:rPr>
            </a:br>
            <a:endParaRPr lang="en-US" dirty="0"/>
          </a:p>
        </p:txBody>
      </p:sp>
      <p:pic>
        <p:nvPicPr>
          <p:cNvPr id="4" name="Picture 3">
            <a:extLst>
              <a:ext uri="{FF2B5EF4-FFF2-40B4-BE49-F238E27FC236}">
                <a16:creationId xmlns:a16="http://schemas.microsoft.com/office/drawing/2014/main" id="{C57B1D74-4B5B-464A-B4F5-55B60052A59D}"/>
              </a:ext>
            </a:extLst>
          </p:cNvPr>
          <p:cNvPicPr>
            <a:picLocks noChangeAspect="1"/>
          </p:cNvPicPr>
          <p:nvPr/>
        </p:nvPicPr>
        <p:blipFill>
          <a:blip r:embed="rId2"/>
          <a:stretch>
            <a:fillRect/>
          </a:stretch>
        </p:blipFill>
        <p:spPr>
          <a:xfrm>
            <a:off x="5897366" y="860284"/>
            <a:ext cx="5928189" cy="5917914"/>
          </a:xfrm>
          <a:prstGeom prst="rect">
            <a:avLst/>
          </a:prstGeom>
        </p:spPr>
      </p:pic>
      <p:pic>
        <p:nvPicPr>
          <p:cNvPr id="6" name="Picture 2">
            <a:extLst>
              <a:ext uri="{FF2B5EF4-FFF2-40B4-BE49-F238E27FC236}">
                <a16:creationId xmlns:a16="http://schemas.microsoft.com/office/drawing/2014/main" id="{590C7F24-DFA1-4164-AA27-E9FF14C1177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49900" y="1551398"/>
            <a:ext cx="3454971" cy="455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571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EE91F-FB33-497D-9E9C-647F88949BDB}"/>
              </a:ext>
            </a:extLst>
          </p:cNvPr>
          <p:cNvSpPr>
            <a:spLocks noGrp="1"/>
          </p:cNvSpPr>
          <p:nvPr>
            <p:ph type="title"/>
          </p:nvPr>
        </p:nvSpPr>
        <p:spPr>
          <a:xfrm>
            <a:off x="642991" y="206121"/>
            <a:ext cx="11106150" cy="1325563"/>
          </a:xfrm>
        </p:spPr>
        <p:txBody>
          <a:bodyPr>
            <a:normAutofit/>
          </a:bodyPr>
          <a:lstStyle/>
          <a:p>
            <a:pPr algn="ctr"/>
            <a:r>
              <a:rPr lang="en-GB" sz="4000" dirty="0">
                <a:latin typeface="Franklin Gothic Book" panose="020B0503020102020204" pitchFamily="34" charset="0"/>
              </a:rPr>
              <a:t>Depression is associated with dysregulated</a:t>
            </a:r>
            <a:br>
              <a:rPr lang="en-GB" sz="4000" dirty="0">
                <a:latin typeface="Franklin Gothic Book" panose="020B0503020102020204" pitchFamily="34" charset="0"/>
              </a:rPr>
            </a:br>
            <a:r>
              <a:rPr lang="en-GB" sz="4000" dirty="0">
                <a:latin typeface="Franklin Gothic Book" panose="020B0503020102020204" pitchFamily="34" charset="0"/>
              </a:rPr>
              <a:t>tryptophan metabolism</a:t>
            </a:r>
            <a:endParaRPr lang="en-US" sz="4000"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727D2ADB-DECD-40AF-B527-65891E486068}"/>
              </a:ext>
            </a:extLst>
          </p:cNvPr>
          <p:cNvSpPr>
            <a:spLocks noGrp="1"/>
          </p:cNvSpPr>
          <p:nvPr>
            <p:ph idx="1"/>
          </p:nvPr>
        </p:nvSpPr>
        <p:spPr>
          <a:xfrm>
            <a:off x="299357" y="1691480"/>
            <a:ext cx="10515600" cy="4351338"/>
          </a:xfrm>
        </p:spPr>
        <p:txBody>
          <a:bodyPr/>
          <a:lstStyle/>
          <a:p>
            <a:pPr marL="0" indent="0">
              <a:buNone/>
            </a:pPr>
            <a:endParaRPr lang="en-US" dirty="0"/>
          </a:p>
        </p:txBody>
      </p:sp>
      <p:pic>
        <p:nvPicPr>
          <p:cNvPr id="4" name="Picture 3">
            <a:extLst>
              <a:ext uri="{FF2B5EF4-FFF2-40B4-BE49-F238E27FC236}">
                <a16:creationId xmlns:a16="http://schemas.microsoft.com/office/drawing/2014/main" id="{73D742CA-9E92-4EF2-AC29-047F27DDB342}"/>
              </a:ext>
            </a:extLst>
          </p:cNvPr>
          <p:cNvPicPr>
            <a:picLocks noChangeAspect="1"/>
          </p:cNvPicPr>
          <p:nvPr/>
        </p:nvPicPr>
        <p:blipFill>
          <a:blip r:embed="rId2"/>
          <a:stretch>
            <a:fillRect/>
          </a:stretch>
        </p:blipFill>
        <p:spPr>
          <a:xfrm>
            <a:off x="1441697" y="1763940"/>
            <a:ext cx="3728478" cy="4351337"/>
          </a:xfrm>
          <a:prstGeom prst="rect">
            <a:avLst/>
          </a:prstGeom>
        </p:spPr>
      </p:pic>
      <p:sp>
        <p:nvSpPr>
          <p:cNvPr id="5" name="TextBox 4">
            <a:extLst>
              <a:ext uri="{FF2B5EF4-FFF2-40B4-BE49-F238E27FC236}">
                <a16:creationId xmlns:a16="http://schemas.microsoft.com/office/drawing/2014/main" id="{E156CE55-1E6D-43C6-B797-7E16DFEC8F01}"/>
              </a:ext>
            </a:extLst>
          </p:cNvPr>
          <p:cNvSpPr txBox="1"/>
          <p:nvPr/>
        </p:nvSpPr>
        <p:spPr>
          <a:xfrm>
            <a:off x="-57976" y="1531684"/>
            <a:ext cx="1317006" cy="461665"/>
          </a:xfrm>
          <a:prstGeom prst="rect">
            <a:avLst/>
          </a:prstGeom>
          <a:noFill/>
        </p:spPr>
        <p:txBody>
          <a:bodyPr wrap="square" rtlCol="0">
            <a:spAutoFit/>
          </a:bodyPr>
          <a:lstStyle/>
          <a:p>
            <a:r>
              <a:rPr lang="en-US" sz="2400" b="1" dirty="0">
                <a:latin typeface="Franklin Gothic Book" panose="020B0503020102020204" pitchFamily="34" charset="0"/>
              </a:rPr>
              <a:t> Patients</a:t>
            </a:r>
          </a:p>
        </p:txBody>
      </p:sp>
      <p:pic>
        <p:nvPicPr>
          <p:cNvPr id="6" name="Picture 5">
            <a:extLst>
              <a:ext uri="{FF2B5EF4-FFF2-40B4-BE49-F238E27FC236}">
                <a16:creationId xmlns:a16="http://schemas.microsoft.com/office/drawing/2014/main" id="{27DAE82E-19DE-4B27-B8AA-C827634C09BD}"/>
              </a:ext>
            </a:extLst>
          </p:cNvPr>
          <p:cNvPicPr>
            <a:picLocks noChangeAspect="1"/>
          </p:cNvPicPr>
          <p:nvPr/>
        </p:nvPicPr>
        <p:blipFill>
          <a:blip r:embed="rId3"/>
          <a:stretch>
            <a:fillRect/>
          </a:stretch>
        </p:blipFill>
        <p:spPr>
          <a:xfrm>
            <a:off x="6121402" y="1697048"/>
            <a:ext cx="3909783" cy="4418229"/>
          </a:xfrm>
          <a:prstGeom prst="rect">
            <a:avLst/>
          </a:prstGeom>
        </p:spPr>
      </p:pic>
      <p:sp>
        <p:nvSpPr>
          <p:cNvPr id="7" name="TextBox 6">
            <a:extLst>
              <a:ext uri="{FF2B5EF4-FFF2-40B4-BE49-F238E27FC236}">
                <a16:creationId xmlns:a16="http://schemas.microsoft.com/office/drawing/2014/main" id="{615BC2A4-7FC5-4030-92E5-14814EEB6D00}"/>
              </a:ext>
            </a:extLst>
          </p:cNvPr>
          <p:cNvSpPr txBox="1"/>
          <p:nvPr/>
        </p:nvSpPr>
        <p:spPr>
          <a:xfrm>
            <a:off x="10506799" y="1501696"/>
            <a:ext cx="1567543" cy="461665"/>
          </a:xfrm>
          <a:prstGeom prst="rect">
            <a:avLst/>
          </a:prstGeom>
          <a:noFill/>
        </p:spPr>
        <p:txBody>
          <a:bodyPr wrap="square" rtlCol="0">
            <a:spAutoFit/>
          </a:bodyPr>
          <a:lstStyle/>
          <a:p>
            <a:r>
              <a:rPr lang="en-US" sz="2400" b="1" dirty="0">
                <a:latin typeface="Franklin Gothic Book" panose="020B0503020102020204" pitchFamily="34" charset="0"/>
              </a:rPr>
              <a:t>Rat</a:t>
            </a:r>
          </a:p>
        </p:txBody>
      </p:sp>
    </p:spTree>
    <p:extLst>
      <p:ext uri="{BB962C8B-B14F-4D97-AF65-F5344CB8AC3E}">
        <p14:creationId xmlns:p14="http://schemas.microsoft.com/office/powerpoint/2010/main" val="1948760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2707-2D7A-44A9-919E-40616DBE762A}"/>
              </a:ext>
            </a:extLst>
          </p:cNvPr>
          <p:cNvSpPr>
            <a:spLocks noGrp="1"/>
          </p:cNvSpPr>
          <p:nvPr>
            <p:ph type="title"/>
          </p:nvPr>
        </p:nvSpPr>
        <p:spPr/>
        <p:txBody>
          <a:bodyPr/>
          <a:lstStyle/>
          <a:p>
            <a:pPr algn="ctr"/>
            <a:r>
              <a:rPr lang="en-US" dirty="0">
                <a:latin typeface="Franklin Gothic Book" panose="020B0503020102020204" pitchFamily="34" charset="0"/>
              </a:rPr>
              <a:t>Altered gut microbiota richness</a:t>
            </a:r>
          </a:p>
        </p:txBody>
      </p:sp>
      <p:pic>
        <p:nvPicPr>
          <p:cNvPr id="5" name="Content Placeholder 4">
            <a:extLst>
              <a:ext uri="{FF2B5EF4-FFF2-40B4-BE49-F238E27FC236}">
                <a16:creationId xmlns:a16="http://schemas.microsoft.com/office/drawing/2014/main" id="{AEE87C39-3CA8-4027-A7E3-CDC4D6410A99}"/>
              </a:ext>
            </a:extLst>
          </p:cNvPr>
          <p:cNvPicPr>
            <a:picLocks noGrp="1" noChangeAspect="1"/>
          </p:cNvPicPr>
          <p:nvPr>
            <p:ph idx="1"/>
          </p:nvPr>
        </p:nvPicPr>
        <p:blipFill>
          <a:blip r:embed="rId2"/>
          <a:stretch>
            <a:fillRect/>
          </a:stretch>
        </p:blipFill>
        <p:spPr>
          <a:xfrm>
            <a:off x="1317006" y="1701568"/>
            <a:ext cx="4021473" cy="5133099"/>
          </a:xfrm>
          <a:prstGeom prst="rect">
            <a:avLst/>
          </a:prstGeom>
        </p:spPr>
      </p:pic>
      <p:sp>
        <p:nvSpPr>
          <p:cNvPr id="7" name="TextBox 6">
            <a:extLst>
              <a:ext uri="{FF2B5EF4-FFF2-40B4-BE49-F238E27FC236}">
                <a16:creationId xmlns:a16="http://schemas.microsoft.com/office/drawing/2014/main" id="{7CBF36DD-ABF9-4AEF-8545-2385F6D268C3}"/>
              </a:ext>
            </a:extLst>
          </p:cNvPr>
          <p:cNvSpPr txBox="1"/>
          <p:nvPr/>
        </p:nvSpPr>
        <p:spPr>
          <a:xfrm>
            <a:off x="0" y="1470736"/>
            <a:ext cx="1317006" cy="461665"/>
          </a:xfrm>
          <a:prstGeom prst="rect">
            <a:avLst/>
          </a:prstGeom>
          <a:noFill/>
        </p:spPr>
        <p:txBody>
          <a:bodyPr wrap="square" rtlCol="0">
            <a:spAutoFit/>
          </a:bodyPr>
          <a:lstStyle/>
          <a:p>
            <a:r>
              <a:rPr lang="en-US" sz="2400" b="1" dirty="0">
                <a:latin typeface="Franklin Gothic Book" panose="020B0503020102020204" pitchFamily="34" charset="0"/>
              </a:rPr>
              <a:t> Patients</a:t>
            </a:r>
          </a:p>
        </p:txBody>
      </p:sp>
      <p:pic>
        <p:nvPicPr>
          <p:cNvPr id="8" name="Picture 7">
            <a:extLst>
              <a:ext uri="{FF2B5EF4-FFF2-40B4-BE49-F238E27FC236}">
                <a16:creationId xmlns:a16="http://schemas.microsoft.com/office/drawing/2014/main" id="{17E56227-6A79-4C25-BACA-794DD65757DC}"/>
              </a:ext>
            </a:extLst>
          </p:cNvPr>
          <p:cNvPicPr>
            <a:picLocks noChangeAspect="1"/>
          </p:cNvPicPr>
          <p:nvPr/>
        </p:nvPicPr>
        <p:blipFill>
          <a:blip r:embed="rId3"/>
          <a:stretch>
            <a:fillRect/>
          </a:stretch>
        </p:blipFill>
        <p:spPr>
          <a:xfrm>
            <a:off x="6927147" y="1701568"/>
            <a:ext cx="3818884" cy="4868749"/>
          </a:xfrm>
          <a:prstGeom prst="rect">
            <a:avLst/>
          </a:prstGeom>
        </p:spPr>
      </p:pic>
      <p:sp>
        <p:nvSpPr>
          <p:cNvPr id="11" name="TextBox 10">
            <a:extLst>
              <a:ext uri="{FF2B5EF4-FFF2-40B4-BE49-F238E27FC236}">
                <a16:creationId xmlns:a16="http://schemas.microsoft.com/office/drawing/2014/main" id="{1F62BFFE-B25B-4A35-B36D-53C58B096B3E}"/>
              </a:ext>
            </a:extLst>
          </p:cNvPr>
          <p:cNvSpPr txBox="1"/>
          <p:nvPr/>
        </p:nvSpPr>
        <p:spPr>
          <a:xfrm>
            <a:off x="10948620" y="1459855"/>
            <a:ext cx="1567543" cy="461665"/>
          </a:xfrm>
          <a:prstGeom prst="rect">
            <a:avLst/>
          </a:prstGeom>
          <a:noFill/>
        </p:spPr>
        <p:txBody>
          <a:bodyPr wrap="square" rtlCol="0">
            <a:spAutoFit/>
          </a:bodyPr>
          <a:lstStyle/>
          <a:p>
            <a:r>
              <a:rPr lang="en-US" sz="2400" b="1" dirty="0">
                <a:latin typeface="Franklin Gothic Book" panose="020B0503020102020204" pitchFamily="34" charset="0"/>
              </a:rPr>
              <a:t>Rat</a:t>
            </a:r>
          </a:p>
        </p:txBody>
      </p:sp>
    </p:spTree>
    <p:extLst>
      <p:ext uri="{BB962C8B-B14F-4D97-AF65-F5344CB8AC3E}">
        <p14:creationId xmlns:p14="http://schemas.microsoft.com/office/powerpoint/2010/main" val="3653876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CC46-BCB8-4B5F-AB32-62C8566EB947}"/>
              </a:ext>
            </a:extLst>
          </p:cNvPr>
          <p:cNvSpPr>
            <a:spLocks noGrp="1"/>
          </p:cNvSpPr>
          <p:nvPr>
            <p:ph type="title"/>
          </p:nvPr>
        </p:nvSpPr>
        <p:spPr/>
        <p:txBody>
          <a:bodyPr/>
          <a:lstStyle/>
          <a:p>
            <a:pPr algn="ctr"/>
            <a:r>
              <a:rPr lang="en-US" dirty="0">
                <a:latin typeface="Franklin Gothic Book" panose="020B0503020102020204" pitchFamily="34" charset="0"/>
              </a:rPr>
              <a:t>Altered gut microbiota diversity</a:t>
            </a:r>
          </a:p>
        </p:txBody>
      </p:sp>
      <p:pic>
        <p:nvPicPr>
          <p:cNvPr id="7" name="Content Placeholder 6">
            <a:extLst>
              <a:ext uri="{FF2B5EF4-FFF2-40B4-BE49-F238E27FC236}">
                <a16:creationId xmlns:a16="http://schemas.microsoft.com/office/drawing/2014/main" id="{AD8C1E67-4EDA-4BA5-BA3A-350E5EF02669}"/>
              </a:ext>
            </a:extLst>
          </p:cNvPr>
          <p:cNvPicPr>
            <a:picLocks noGrp="1" noChangeAspect="1"/>
          </p:cNvPicPr>
          <p:nvPr>
            <p:ph idx="1"/>
          </p:nvPr>
        </p:nvPicPr>
        <p:blipFill>
          <a:blip r:embed="rId2"/>
          <a:stretch>
            <a:fillRect/>
          </a:stretch>
        </p:blipFill>
        <p:spPr>
          <a:xfrm>
            <a:off x="1666769" y="1961968"/>
            <a:ext cx="3162086" cy="4069242"/>
          </a:xfrm>
          <a:prstGeom prst="rect">
            <a:avLst/>
          </a:prstGeom>
        </p:spPr>
      </p:pic>
      <p:sp>
        <p:nvSpPr>
          <p:cNvPr id="9" name="TextBox 8">
            <a:extLst>
              <a:ext uri="{FF2B5EF4-FFF2-40B4-BE49-F238E27FC236}">
                <a16:creationId xmlns:a16="http://schemas.microsoft.com/office/drawing/2014/main" id="{4AF90E1F-5314-450F-840F-C98D91BD1AAF}"/>
              </a:ext>
            </a:extLst>
          </p:cNvPr>
          <p:cNvSpPr txBox="1"/>
          <p:nvPr/>
        </p:nvSpPr>
        <p:spPr>
          <a:xfrm>
            <a:off x="179697" y="1961968"/>
            <a:ext cx="1317006" cy="461665"/>
          </a:xfrm>
          <a:prstGeom prst="rect">
            <a:avLst/>
          </a:prstGeom>
          <a:noFill/>
        </p:spPr>
        <p:txBody>
          <a:bodyPr wrap="square" rtlCol="0">
            <a:spAutoFit/>
          </a:bodyPr>
          <a:lstStyle/>
          <a:p>
            <a:r>
              <a:rPr lang="en-US" sz="2400" b="1" dirty="0">
                <a:latin typeface="Franklin Gothic Book" panose="020B0503020102020204" pitchFamily="34" charset="0"/>
              </a:rPr>
              <a:t> Patients</a:t>
            </a:r>
          </a:p>
        </p:txBody>
      </p:sp>
      <p:pic>
        <p:nvPicPr>
          <p:cNvPr id="10" name="Picture 9">
            <a:extLst>
              <a:ext uri="{FF2B5EF4-FFF2-40B4-BE49-F238E27FC236}">
                <a16:creationId xmlns:a16="http://schemas.microsoft.com/office/drawing/2014/main" id="{D729CC93-8A66-4AD3-9998-1CF708CBFB3E}"/>
              </a:ext>
            </a:extLst>
          </p:cNvPr>
          <p:cNvPicPr>
            <a:picLocks noChangeAspect="1"/>
          </p:cNvPicPr>
          <p:nvPr/>
        </p:nvPicPr>
        <p:blipFill>
          <a:blip r:embed="rId3"/>
          <a:stretch>
            <a:fillRect/>
          </a:stretch>
        </p:blipFill>
        <p:spPr>
          <a:xfrm>
            <a:off x="6302125" y="1961968"/>
            <a:ext cx="3162086" cy="4273399"/>
          </a:xfrm>
          <a:prstGeom prst="rect">
            <a:avLst/>
          </a:prstGeom>
        </p:spPr>
      </p:pic>
      <p:sp>
        <p:nvSpPr>
          <p:cNvPr id="12" name="TextBox 11">
            <a:extLst>
              <a:ext uri="{FF2B5EF4-FFF2-40B4-BE49-F238E27FC236}">
                <a16:creationId xmlns:a16="http://schemas.microsoft.com/office/drawing/2014/main" id="{69F9C1C3-D0CB-4B06-9700-E94D89FB8DE0}"/>
              </a:ext>
            </a:extLst>
          </p:cNvPr>
          <p:cNvSpPr txBox="1"/>
          <p:nvPr/>
        </p:nvSpPr>
        <p:spPr>
          <a:xfrm>
            <a:off x="10070232" y="1961967"/>
            <a:ext cx="1567543" cy="461665"/>
          </a:xfrm>
          <a:prstGeom prst="rect">
            <a:avLst/>
          </a:prstGeom>
          <a:noFill/>
        </p:spPr>
        <p:txBody>
          <a:bodyPr wrap="square" rtlCol="0">
            <a:spAutoFit/>
          </a:bodyPr>
          <a:lstStyle/>
          <a:p>
            <a:r>
              <a:rPr lang="en-US" sz="2400" b="1" dirty="0">
                <a:latin typeface="Franklin Gothic Book" panose="020B0503020102020204" pitchFamily="34" charset="0"/>
              </a:rPr>
              <a:t>Rat</a:t>
            </a:r>
          </a:p>
        </p:txBody>
      </p:sp>
    </p:spTree>
    <p:extLst>
      <p:ext uri="{BB962C8B-B14F-4D97-AF65-F5344CB8AC3E}">
        <p14:creationId xmlns:p14="http://schemas.microsoft.com/office/powerpoint/2010/main" val="41913362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66342-A048-49A1-BFC8-DA0E421B34BA}"/>
              </a:ext>
            </a:extLst>
          </p:cNvPr>
          <p:cNvSpPr>
            <a:spLocks noGrp="1"/>
          </p:cNvSpPr>
          <p:nvPr>
            <p:ph type="title"/>
          </p:nvPr>
        </p:nvSpPr>
        <p:spPr/>
        <p:txBody>
          <a:bodyPr/>
          <a:lstStyle/>
          <a:p>
            <a:pPr algn="ctr"/>
            <a:r>
              <a:rPr lang="en-US" dirty="0"/>
              <a:t>	</a:t>
            </a:r>
            <a:r>
              <a:rPr lang="en-US" dirty="0">
                <a:latin typeface="Franklin Gothic Book" panose="020B0503020102020204" pitchFamily="34" charset="0"/>
              </a:rPr>
              <a:t>Summary</a:t>
            </a:r>
          </a:p>
        </p:txBody>
      </p:sp>
      <p:sp>
        <p:nvSpPr>
          <p:cNvPr id="3" name="Content Placeholder 2">
            <a:extLst>
              <a:ext uri="{FF2B5EF4-FFF2-40B4-BE49-F238E27FC236}">
                <a16:creationId xmlns:a16="http://schemas.microsoft.com/office/drawing/2014/main" id="{2BCC4523-0CDC-4C71-9BFF-5BEDBB683E2D}"/>
              </a:ext>
            </a:extLst>
          </p:cNvPr>
          <p:cNvSpPr>
            <a:spLocks noGrp="1"/>
          </p:cNvSpPr>
          <p:nvPr>
            <p:ph idx="1"/>
          </p:nvPr>
        </p:nvSpPr>
        <p:spPr/>
        <p:txBody>
          <a:bodyPr>
            <a:normAutofit/>
          </a:bodyPr>
          <a:lstStyle/>
          <a:p>
            <a:r>
              <a:rPr lang="en-GB" dirty="0">
                <a:latin typeface="Franklin Gothic Book" panose="020B0503020102020204" pitchFamily="34" charset="0"/>
              </a:rPr>
              <a:t>M</a:t>
            </a:r>
            <a:r>
              <a:rPr lang="en-GB" sz="2800" dirty="0">
                <a:latin typeface="Franklin Gothic Book" panose="020B0503020102020204" pitchFamily="34" charset="0"/>
              </a:rPr>
              <a:t>icrobiota signature from depressed patients induced the development of some of the physiological and behavioural features of the depressive phenotype in rats</a:t>
            </a:r>
          </a:p>
          <a:p>
            <a:pPr algn="l"/>
            <a:r>
              <a:rPr lang="en-GB" dirty="0">
                <a:latin typeface="Franklin Gothic Book" panose="020B0503020102020204" pitchFamily="34" charset="0"/>
              </a:rPr>
              <a:t>G</a:t>
            </a:r>
            <a:r>
              <a:rPr lang="en-GB" sz="2800" b="0" i="0" u="none" strike="noStrike" baseline="0" dirty="0">
                <a:latin typeface="Franklin Gothic Book" panose="020B0503020102020204" pitchFamily="34" charset="0"/>
              </a:rPr>
              <a:t>ut microbiota could play a causal role in the complex mechanisms underlying the development of depression.</a:t>
            </a:r>
          </a:p>
          <a:p>
            <a:pPr algn="l"/>
            <a:r>
              <a:rPr lang="en-GB" dirty="0">
                <a:latin typeface="Franklin Gothic Book" panose="020B0503020102020204" pitchFamily="34" charset="0"/>
              </a:rPr>
              <a:t>Immune mediated mechanism may account for the development of depressive phenotype</a:t>
            </a:r>
          </a:p>
          <a:p>
            <a:pPr lvl="1"/>
            <a:r>
              <a:rPr lang="en-GB" dirty="0">
                <a:latin typeface="Franklin Gothic Book" panose="020B0503020102020204" pitchFamily="34" charset="0"/>
              </a:rPr>
              <a:t>Activation of the kynurenine pathway</a:t>
            </a:r>
            <a:endParaRPr lang="en-GB" sz="2800" dirty="0"/>
          </a:p>
        </p:txBody>
      </p:sp>
    </p:spTree>
    <p:extLst>
      <p:ext uri="{BB962C8B-B14F-4D97-AF65-F5344CB8AC3E}">
        <p14:creationId xmlns:p14="http://schemas.microsoft.com/office/powerpoint/2010/main" val="3174862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4A6DA-D559-4073-A556-C3FC775FC8DA}"/>
              </a:ext>
            </a:extLst>
          </p:cNvPr>
          <p:cNvSpPr>
            <a:spLocks noGrp="1"/>
          </p:cNvSpPr>
          <p:nvPr>
            <p:ph type="title"/>
          </p:nvPr>
        </p:nvSpPr>
        <p:spPr/>
        <p:txBody>
          <a:bodyPr/>
          <a:lstStyle/>
          <a:p>
            <a:pPr algn="ctr"/>
            <a:r>
              <a:rPr lang="en-US" dirty="0">
                <a:latin typeface="Franklin Gothic Book" panose="020B0503020102020204" pitchFamily="34" charset="0"/>
              </a:rPr>
              <a:t>So, what next?</a:t>
            </a:r>
          </a:p>
        </p:txBody>
      </p:sp>
      <p:sp>
        <p:nvSpPr>
          <p:cNvPr id="3" name="Content Placeholder 2">
            <a:extLst>
              <a:ext uri="{FF2B5EF4-FFF2-40B4-BE49-F238E27FC236}">
                <a16:creationId xmlns:a16="http://schemas.microsoft.com/office/drawing/2014/main" id="{B5307150-3BBD-4CCD-B57F-826418A99BA1}"/>
              </a:ext>
            </a:extLst>
          </p:cNvPr>
          <p:cNvSpPr>
            <a:spLocks noGrp="1"/>
          </p:cNvSpPr>
          <p:nvPr>
            <p:ph idx="1"/>
          </p:nvPr>
        </p:nvSpPr>
        <p:spPr>
          <a:xfrm>
            <a:off x="838200" y="1537949"/>
            <a:ext cx="10515600" cy="4351338"/>
          </a:xfrm>
        </p:spPr>
        <p:txBody>
          <a:bodyPr/>
          <a:lstStyle/>
          <a:p>
            <a:r>
              <a:rPr lang="en-GB" dirty="0">
                <a:latin typeface="Franklin Gothic Book" panose="020B0503020102020204" pitchFamily="34" charset="0"/>
              </a:rPr>
              <a:t>Does changes in gut microbiota metabolism contribute to changes in </a:t>
            </a:r>
            <a:r>
              <a:rPr lang="en-GB" dirty="0" err="1">
                <a:latin typeface="Franklin Gothic Book" panose="020B0503020102020204" pitchFamily="34" charset="0"/>
              </a:rPr>
              <a:t>patho</a:t>
            </a:r>
            <a:r>
              <a:rPr lang="en-GB" dirty="0">
                <a:latin typeface="Franklin Gothic Book" panose="020B0503020102020204" pitchFamily="34" charset="0"/>
              </a:rPr>
              <a:t>-physiological  processes ?</a:t>
            </a:r>
          </a:p>
          <a:p>
            <a:endParaRPr lang="en-US" dirty="0"/>
          </a:p>
        </p:txBody>
      </p:sp>
      <p:pic>
        <p:nvPicPr>
          <p:cNvPr id="4" name="Content Placeholder 3">
            <a:extLst>
              <a:ext uri="{FF2B5EF4-FFF2-40B4-BE49-F238E27FC236}">
                <a16:creationId xmlns:a16="http://schemas.microsoft.com/office/drawing/2014/main" id="{D05CD0AD-43E8-4B7A-9993-80B0447D8A51}"/>
              </a:ext>
            </a:extLst>
          </p:cNvPr>
          <p:cNvPicPr>
            <a:picLocks noChangeAspect="1"/>
          </p:cNvPicPr>
          <p:nvPr/>
        </p:nvPicPr>
        <p:blipFill>
          <a:blip r:embed="rId2"/>
          <a:stretch>
            <a:fillRect/>
          </a:stretch>
        </p:blipFill>
        <p:spPr>
          <a:xfrm>
            <a:off x="838199" y="2402464"/>
            <a:ext cx="9836649" cy="4295896"/>
          </a:xfrm>
          <a:prstGeom prst="rect">
            <a:avLst/>
          </a:prstGeom>
        </p:spPr>
      </p:pic>
    </p:spTree>
    <p:extLst>
      <p:ext uri="{BB962C8B-B14F-4D97-AF65-F5344CB8AC3E}">
        <p14:creationId xmlns:p14="http://schemas.microsoft.com/office/powerpoint/2010/main" val="28106128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166C9-249E-488E-B47C-BAFC5FF52B23}"/>
              </a:ext>
            </a:extLst>
          </p:cNvPr>
          <p:cNvSpPr>
            <a:spLocks noGrp="1"/>
          </p:cNvSpPr>
          <p:nvPr>
            <p:ph type="title"/>
          </p:nvPr>
        </p:nvSpPr>
        <p:spPr>
          <a:xfrm>
            <a:off x="725184" y="29217"/>
            <a:ext cx="11131194" cy="1325563"/>
          </a:xfrm>
        </p:spPr>
        <p:txBody>
          <a:bodyPr/>
          <a:lstStyle/>
          <a:p>
            <a:pPr algn="ctr"/>
            <a:r>
              <a:rPr lang="en-US" dirty="0">
                <a:latin typeface="Franklin Gothic Book" panose="020B0503020102020204" pitchFamily="34" charset="0"/>
              </a:rPr>
              <a:t>Few major drivers of microbiota-gut-brain axis (Bacteroidetes)</a:t>
            </a:r>
          </a:p>
        </p:txBody>
      </p:sp>
      <p:sp>
        <p:nvSpPr>
          <p:cNvPr id="3" name="Content Placeholder 2">
            <a:extLst>
              <a:ext uri="{FF2B5EF4-FFF2-40B4-BE49-F238E27FC236}">
                <a16:creationId xmlns:a16="http://schemas.microsoft.com/office/drawing/2014/main" id="{C95178FD-A533-433D-ADDB-9FA15A67BBE7}"/>
              </a:ext>
            </a:extLst>
          </p:cNvPr>
          <p:cNvSpPr>
            <a:spLocks noGrp="1"/>
          </p:cNvSpPr>
          <p:nvPr>
            <p:ph idx="1"/>
          </p:nvPr>
        </p:nvSpPr>
        <p:spPr>
          <a:xfrm>
            <a:off x="369870" y="1458930"/>
            <a:ext cx="5101975" cy="4718033"/>
          </a:xfrm>
        </p:spPr>
        <p:txBody>
          <a:bodyPr>
            <a:normAutofit lnSpcReduction="10000"/>
          </a:bodyPr>
          <a:lstStyle/>
          <a:p>
            <a:r>
              <a:rPr lang="en-GB" b="0" i="0" dirty="0">
                <a:solidFill>
                  <a:srgbClr val="202122"/>
                </a:solidFill>
                <a:effectLst/>
                <a:latin typeface="Arial" panose="020B0604020202020204" pitchFamily="34" charset="0"/>
              </a:rPr>
              <a:t> Bacteroidetes are symbiotic species</a:t>
            </a:r>
          </a:p>
          <a:p>
            <a:r>
              <a:rPr lang="en-GB" b="0" i="0" dirty="0">
                <a:solidFill>
                  <a:srgbClr val="202122"/>
                </a:solidFill>
                <a:effectLst/>
                <a:latin typeface="Arial" panose="020B0604020202020204" pitchFamily="34" charset="0"/>
              </a:rPr>
              <a:t>highly abundant in intestines </a:t>
            </a:r>
          </a:p>
          <a:p>
            <a:r>
              <a:rPr lang="en-GB" b="0" i="0" dirty="0">
                <a:solidFill>
                  <a:srgbClr val="202122"/>
                </a:solidFill>
                <a:effectLst/>
                <a:latin typeface="Arial" panose="020B0604020202020204" pitchFamily="34" charset="0"/>
              </a:rPr>
              <a:t>They perform metabolic conversions </a:t>
            </a:r>
          </a:p>
          <a:p>
            <a:r>
              <a:rPr lang="en-GB" dirty="0">
                <a:solidFill>
                  <a:srgbClr val="333333"/>
                </a:solidFill>
                <a:latin typeface="Franklin Gothic Book" panose="020B0503020102020204" pitchFamily="34" charset="0"/>
              </a:rPr>
              <a:t>P</a:t>
            </a:r>
            <a:r>
              <a:rPr lang="en-GB" b="0" i="0" dirty="0">
                <a:solidFill>
                  <a:srgbClr val="333333"/>
                </a:solidFill>
                <a:effectLst/>
                <a:latin typeface="Franklin Gothic Book" panose="020B0503020102020204" pitchFamily="34" charset="0"/>
              </a:rPr>
              <a:t>roduce favourable metabolites</a:t>
            </a:r>
          </a:p>
          <a:p>
            <a:pPr lvl="1"/>
            <a:r>
              <a:rPr lang="en-GB" b="0" i="0" dirty="0">
                <a:solidFill>
                  <a:srgbClr val="333333"/>
                </a:solidFill>
                <a:effectLst/>
                <a:latin typeface="Franklin Gothic Book" panose="020B0503020102020204" pitchFamily="34" charset="0"/>
              </a:rPr>
              <a:t>SCFAs, correlated with reducing inflammation</a:t>
            </a:r>
          </a:p>
          <a:p>
            <a:pPr lvl="1"/>
            <a:r>
              <a:rPr lang="en-GB" b="1" i="0" dirty="0">
                <a:solidFill>
                  <a:srgbClr val="222222"/>
                </a:solidFill>
                <a:effectLst/>
                <a:latin typeface="Roboto"/>
              </a:rPr>
              <a:t>Bacteroides</a:t>
            </a:r>
            <a:r>
              <a:rPr lang="en-GB" b="0" i="0" dirty="0">
                <a:solidFill>
                  <a:srgbClr val="222222"/>
                </a:solidFill>
                <a:effectLst/>
                <a:latin typeface="Roboto"/>
              </a:rPr>
              <a:t> organisms are the anaerobic counterpart of </a:t>
            </a:r>
            <a:r>
              <a:rPr lang="en-GB" b="1" i="1" dirty="0">
                <a:solidFill>
                  <a:srgbClr val="222222"/>
                </a:solidFill>
                <a:effectLst/>
                <a:latin typeface="Roboto"/>
              </a:rPr>
              <a:t>E</a:t>
            </a:r>
            <a:r>
              <a:rPr lang="en-GB" b="0" i="1" dirty="0">
                <a:solidFill>
                  <a:srgbClr val="222222"/>
                </a:solidFill>
                <a:effectLst/>
                <a:latin typeface="Roboto"/>
              </a:rPr>
              <a:t>. </a:t>
            </a:r>
            <a:r>
              <a:rPr lang="en-GB" b="1" i="1" dirty="0">
                <a:solidFill>
                  <a:srgbClr val="222222"/>
                </a:solidFill>
                <a:effectLst/>
                <a:latin typeface="Roboto"/>
              </a:rPr>
              <a:t>coli</a:t>
            </a:r>
            <a:r>
              <a:rPr lang="en-GB" b="0" i="0" dirty="0">
                <a:solidFill>
                  <a:srgbClr val="222222"/>
                </a:solidFill>
                <a:effectLst/>
                <a:latin typeface="Roboto"/>
              </a:rPr>
              <a:t>. </a:t>
            </a:r>
          </a:p>
          <a:p>
            <a:pPr lvl="1"/>
            <a:endParaRPr lang="en-US" dirty="0">
              <a:latin typeface="Franklin Gothic Book" panose="020B0503020102020204" pitchFamily="34" charset="0"/>
            </a:endParaRPr>
          </a:p>
        </p:txBody>
      </p:sp>
      <p:pic>
        <p:nvPicPr>
          <p:cNvPr id="4098" name="Picture 2" descr="gutmicrobes">
            <a:extLst>
              <a:ext uri="{FF2B5EF4-FFF2-40B4-BE49-F238E27FC236}">
                <a16:creationId xmlns:a16="http://schemas.microsoft.com/office/drawing/2014/main" id="{D452EF3D-98F9-4922-AE8E-4809DB0C3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845" y="1458930"/>
            <a:ext cx="6720156" cy="480830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64BFCF-3A55-454A-B60C-BA12804B2CA0}"/>
              </a:ext>
            </a:extLst>
          </p:cNvPr>
          <p:cNvSpPr txBox="1"/>
          <p:nvPr/>
        </p:nvSpPr>
        <p:spPr>
          <a:xfrm>
            <a:off x="5471845" y="6551784"/>
            <a:ext cx="6993276" cy="276999"/>
          </a:xfrm>
          <a:prstGeom prst="rect">
            <a:avLst/>
          </a:prstGeom>
          <a:noFill/>
        </p:spPr>
        <p:txBody>
          <a:bodyPr wrap="square">
            <a:spAutoFit/>
          </a:bodyPr>
          <a:lstStyle/>
          <a:p>
            <a:r>
              <a:rPr lang="en-US" sz="1200" dirty="0"/>
              <a:t>https://www.jax.org/news-and-insights/jax-blog/2015/may/the-skinny-on-gut-microbes-and-your-health#</a:t>
            </a:r>
          </a:p>
        </p:txBody>
      </p:sp>
    </p:spTree>
    <p:extLst>
      <p:ext uri="{BB962C8B-B14F-4D97-AF65-F5344CB8AC3E}">
        <p14:creationId xmlns:p14="http://schemas.microsoft.com/office/powerpoint/2010/main" val="12450362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C79C-B162-4E7C-B155-F083EE10BC8F}"/>
              </a:ext>
            </a:extLst>
          </p:cNvPr>
          <p:cNvSpPr>
            <a:spLocks noGrp="1"/>
          </p:cNvSpPr>
          <p:nvPr>
            <p:ph type="title"/>
          </p:nvPr>
        </p:nvSpPr>
        <p:spPr>
          <a:xfrm>
            <a:off x="420182" y="87723"/>
            <a:ext cx="11771818" cy="1325563"/>
          </a:xfrm>
        </p:spPr>
        <p:txBody>
          <a:bodyPr>
            <a:noAutofit/>
          </a:bodyPr>
          <a:lstStyle/>
          <a:p>
            <a:r>
              <a:rPr lang="en-US" sz="3200" dirty="0">
                <a:latin typeface="Franklin Gothic Book" panose="020B0503020102020204" pitchFamily="34" charset="0"/>
              </a:rPr>
              <a:t>Tryptophan metabolism by human gastrointestinal microbiota </a:t>
            </a:r>
          </a:p>
        </p:txBody>
      </p:sp>
      <p:pic>
        <p:nvPicPr>
          <p:cNvPr id="4" name="Picture 2">
            <a:extLst>
              <a:ext uri="{FF2B5EF4-FFF2-40B4-BE49-F238E27FC236}">
                <a16:creationId xmlns:a16="http://schemas.microsoft.com/office/drawing/2014/main" id="{1BD6DAA2-6417-4A3A-B71E-0CA61648B2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91867" y="1027137"/>
            <a:ext cx="7334988" cy="57431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EA4E9C-8EDC-4E0E-93D9-4C00BFB070D6}"/>
              </a:ext>
            </a:extLst>
          </p:cNvPr>
          <p:cNvSpPr txBox="1"/>
          <p:nvPr/>
        </p:nvSpPr>
        <p:spPr>
          <a:xfrm>
            <a:off x="287676" y="1962991"/>
            <a:ext cx="4469259" cy="2308324"/>
          </a:xfrm>
          <a:prstGeom prst="rect">
            <a:avLst/>
          </a:prstGeom>
          <a:noFill/>
        </p:spPr>
        <p:txBody>
          <a:bodyPr wrap="square">
            <a:spAutoFit/>
          </a:bodyPr>
          <a:lstStyle/>
          <a:p>
            <a:pPr marL="285750" indent="-285750">
              <a:buFont typeface="Arial" panose="020B0604020202020204" pitchFamily="34" charset="0"/>
              <a:buChar char="•"/>
            </a:pPr>
            <a:r>
              <a:rPr lang="en-GB" sz="2400" b="1" i="0" dirty="0">
                <a:solidFill>
                  <a:srgbClr val="222222"/>
                </a:solidFill>
                <a:effectLst/>
                <a:latin typeface="Franklin Gothic Book" panose="020B0503020102020204" pitchFamily="34" charset="0"/>
              </a:rPr>
              <a:t>Indole</a:t>
            </a:r>
            <a:r>
              <a:rPr lang="en-GB" sz="2400" b="0" i="0" dirty="0">
                <a:solidFill>
                  <a:srgbClr val="222222"/>
                </a:solidFill>
                <a:effectLst/>
                <a:latin typeface="Franklin Gothic Book" panose="020B0503020102020204" pitchFamily="34" charset="0"/>
              </a:rPr>
              <a:t> is widely distributed in the natural environment and can be produced by a variety of bacteria.</a:t>
            </a:r>
          </a:p>
          <a:p>
            <a:pPr marL="742950" lvl="1" indent="-285750">
              <a:buFont typeface="Arial" panose="020B0604020202020204" pitchFamily="34" charset="0"/>
              <a:buChar char="•"/>
            </a:pPr>
            <a:r>
              <a:rPr lang="en-GB" sz="2400" b="0" i="0" dirty="0">
                <a:solidFill>
                  <a:srgbClr val="222222"/>
                </a:solidFill>
                <a:effectLst/>
                <a:latin typeface="Franklin Gothic Book" panose="020B0503020102020204" pitchFamily="34" charset="0"/>
              </a:rPr>
              <a:t> Intercellular signal molecule</a:t>
            </a:r>
          </a:p>
        </p:txBody>
      </p:sp>
    </p:spTree>
    <p:extLst>
      <p:ext uri="{BB962C8B-B14F-4D97-AF65-F5344CB8AC3E}">
        <p14:creationId xmlns:p14="http://schemas.microsoft.com/office/powerpoint/2010/main" val="8808693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C5FE-8BB4-4D8E-84A8-B5DAA60628E5}"/>
              </a:ext>
            </a:extLst>
          </p:cNvPr>
          <p:cNvSpPr>
            <a:spLocks noGrp="1"/>
          </p:cNvSpPr>
          <p:nvPr>
            <p:ph type="title"/>
          </p:nvPr>
        </p:nvSpPr>
        <p:spPr/>
        <p:txBody>
          <a:bodyPr/>
          <a:lstStyle/>
          <a:p>
            <a:r>
              <a:rPr lang="en-GB" sz="4400" b="0" i="0" u="none" strike="noStrike" baseline="0" dirty="0">
                <a:latin typeface="Franklin Gothic Book" panose="020B0503020102020204" pitchFamily="34" charset="0"/>
              </a:rPr>
              <a:t>UCMS did not affect indole concentration</a:t>
            </a:r>
            <a:endParaRPr lang="en-US" dirty="0"/>
          </a:p>
        </p:txBody>
      </p:sp>
      <p:sp>
        <p:nvSpPr>
          <p:cNvPr id="3" name="Content Placeholder 2">
            <a:extLst>
              <a:ext uri="{FF2B5EF4-FFF2-40B4-BE49-F238E27FC236}">
                <a16:creationId xmlns:a16="http://schemas.microsoft.com/office/drawing/2014/main" id="{79AF2BD9-E26D-434C-AC98-404618ADE668}"/>
              </a:ext>
            </a:extLst>
          </p:cNvPr>
          <p:cNvSpPr>
            <a:spLocks noGrp="1"/>
          </p:cNvSpPr>
          <p:nvPr>
            <p:ph idx="1"/>
          </p:nvPr>
        </p:nvSpPr>
        <p:spPr>
          <a:xfrm>
            <a:off x="9010436" y="2298236"/>
            <a:ext cx="2914435" cy="4351338"/>
          </a:xfrm>
        </p:spPr>
        <p:txBody>
          <a:bodyPr>
            <a:normAutofit/>
          </a:bodyPr>
          <a:lstStyle/>
          <a:p>
            <a:r>
              <a:rPr lang="en-GB" sz="2800" b="0" i="0" u="none" strike="noStrike" baseline="0" dirty="0">
                <a:latin typeface="Franklin Gothic Book" panose="020B0503020102020204" pitchFamily="34" charset="0"/>
              </a:rPr>
              <a:t> UCMS+GF male mice </a:t>
            </a:r>
          </a:p>
          <a:p>
            <a:r>
              <a:rPr lang="en-GB" sz="2800" b="0" i="0" u="none" strike="noStrike" baseline="0" dirty="0">
                <a:latin typeface="Franklin Gothic Book" panose="020B0503020102020204" pitchFamily="34" charset="0"/>
              </a:rPr>
              <a:t>UCMS – mice as control </a:t>
            </a:r>
            <a:endParaRPr lang="en-US" dirty="0">
              <a:latin typeface="Franklin Gothic Book" panose="020B0503020102020204" pitchFamily="34" charset="0"/>
            </a:endParaRPr>
          </a:p>
          <a:p>
            <a:endParaRPr lang="en-US" dirty="0"/>
          </a:p>
        </p:txBody>
      </p:sp>
      <p:pic>
        <p:nvPicPr>
          <p:cNvPr id="4" name="Content Placeholder 3">
            <a:extLst>
              <a:ext uri="{FF2B5EF4-FFF2-40B4-BE49-F238E27FC236}">
                <a16:creationId xmlns:a16="http://schemas.microsoft.com/office/drawing/2014/main" id="{78A34431-CC93-4785-8A47-05C41A2F09CD}"/>
              </a:ext>
            </a:extLst>
          </p:cNvPr>
          <p:cNvPicPr>
            <a:picLocks noChangeAspect="1"/>
          </p:cNvPicPr>
          <p:nvPr/>
        </p:nvPicPr>
        <p:blipFill>
          <a:blip r:embed="rId2"/>
          <a:stretch>
            <a:fillRect/>
          </a:stretch>
        </p:blipFill>
        <p:spPr>
          <a:xfrm>
            <a:off x="0" y="1581824"/>
            <a:ext cx="8629213" cy="4911051"/>
          </a:xfrm>
          <a:prstGeom prst="rect">
            <a:avLst/>
          </a:prstGeom>
        </p:spPr>
      </p:pic>
    </p:spTree>
    <p:extLst>
      <p:ext uri="{BB962C8B-B14F-4D97-AF65-F5344CB8AC3E}">
        <p14:creationId xmlns:p14="http://schemas.microsoft.com/office/powerpoint/2010/main" val="3830614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8DFF-7F48-49D8-A85B-9053B855D625}"/>
              </a:ext>
            </a:extLst>
          </p:cNvPr>
          <p:cNvSpPr>
            <a:spLocks noGrp="1"/>
          </p:cNvSpPr>
          <p:nvPr>
            <p:ph type="title"/>
          </p:nvPr>
        </p:nvSpPr>
        <p:spPr/>
        <p:txBody>
          <a:bodyPr/>
          <a:lstStyle/>
          <a:p>
            <a:pPr algn="ctr"/>
            <a:r>
              <a:rPr lang="en-US" dirty="0">
                <a:latin typeface="Franklin Gothic Book" panose="020B0503020102020204" pitchFamily="34" charset="0"/>
              </a:rPr>
              <a:t>Behavioral test </a:t>
            </a:r>
          </a:p>
        </p:txBody>
      </p:sp>
      <p:sp>
        <p:nvSpPr>
          <p:cNvPr id="3" name="Content Placeholder 2">
            <a:extLst>
              <a:ext uri="{FF2B5EF4-FFF2-40B4-BE49-F238E27FC236}">
                <a16:creationId xmlns:a16="http://schemas.microsoft.com/office/drawing/2014/main" id="{377B919A-6DAE-4725-8650-B9285C26BD3A}"/>
              </a:ext>
            </a:extLst>
          </p:cNvPr>
          <p:cNvSpPr>
            <a:spLocks noGrp="1"/>
          </p:cNvSpPr>
          <p:nvPr>
            <p:ph idx="1"/>
          </p:nvPr>
        </p:nvSpPr>
        <p:spPr/>
        <p:txBody>
          <a:bodyPr/>
          <a:lstStyle/>
          <a:p>
            <a:r>
              <a:rPr lang="en-US" dirty="0">
                <a:latin typeface="Franklin Gothic Book" panose="020B0503020102020204" pitchFamily="34" charset="0"/>
              </a:rPr>
              <a:t>Depression-like behavior assessment </a:t>
            </a:r>
          </a:p>
          <a:p>
            <a:pPr lvl="1"/>
            <a:r>
              <a:rPr lang="en-US" dirty="0">
                <a:latin typeface="Franklin Gothic Book" panose="020B0503020102020204" pitchFamily="34" charset="0"/>
              </a:rPr>
              <a:t>Coat state</a:t>
            </a:r>
          </a:p>
          <a:p>
            <a:pPr lvl="1"/>
            <a:r>
              <a:rPr lang="en-US" dirty="0">
                <a:latin typeface="Franklin Gothic Book" panose="020B0503020102020204" pitchFamily="34" charset="0"/>
              </a:rPr>
              <a:t>nesting </a:t>
            </a:r>
          </a:p>
          <a:p>
            <a:pPr lvl="1"/>
            <a:r>
              <a:rPr lang="en-US" dirty="0">
                <a:latin typeface="Franklin Gothic Book" panose="020B0503020102020204" pitchFamily="34" charset="0"/>
              </a:rPr>
              <a:t>splash test </a:t>
            </a:r>
          </a:p>
          <a:p>
            <a:pPr lvl="1"/>
            <a:r>
              <a:rPr lang="en-US" dirty="0">
                <a:latin typeface="Franklin Gothic Book" panose="020B0503020102020204" pitchFamily="34" charset="0"/>
              </a:rPr>
              <a:t>Sucrose</a:t>
            </a:r>
          </a:p>
          <a:p>
            <a:pPr lvl="1"/>
            <a:r>
              <a:rPr lang="en-US" dirty="0">
                <a:latin typeface="Franklin Gothic Book" panose="020B0503020102020204" pitchFamily="34" charset="0"/>
              </a:rPr>
              <a:t>Tail suspension</a:t>
            </a:r>
          </a:p>
          <a:p>
            <a:r>
              <a:rPr lang="en-US" dirty="0">
                <a:latin typeface="Franklin Gothic Book" panose="020B0503020102020204" pitchFamily="34" charset="0"/>
              </a:rPr>
              <a:t>Anxiety-like behavior assessment</a:t>
            </a:r>
          </a:p>
          <a:p>
            <a:pPr lvl="1"/>
            <a:r>
              <a:rPr lang="en-US" dirty="0">
                <a:latin typeface="Franklin Gothic Book" panose="020B0503020102020204" pitchFamily="34" charset="0"/>
              </a:rPr>
              <a:t>Novelty</a:t>
            </a:r>
          </a:p>
          <a:p>
            <a:pPr lvl="1"/>
            <a:r>
              <a:rPr lang="en-US" dirty="0">
                <a:latin typeface="Franklin Gothic Book" panose="020B0503020102020204" pitchFamily="34" charset="0"/>
              </a:rPr>
              <a:t>elevated plus maze</a:t>
            </a:r>
          </a:p>
          <a:p>
            <a:pPr lvl="1"/>
            <a:endParaRPr lang="en-US" dirty="0">
              <a:latin typeface="Franklin Gothic Book" panose="020B0503020102020204" pitchFamily="34" charset="0"/>
            </a:endParaRPr>
          </a:p>
          <a:p>
            <a:pPr lvl="1"/>
            <a:endParaRPr lang="en-US" dirty="0">
              <a:latin typeface="Franklin Gothic Book" panose="020B0503020102020204" pitchFamily="34" charset="0"/>
            </a:endParaRPr>
          </a:p>
          <a:p>
            <a:pPr lvl="1"/>
            <a:endParaRPr lang="en-US" dirty="0">
              <a:latin typeface="Franklin Gothic Book" panose="020B0503020102020204" pitchFamily="34" charset="0"/>
            </a:endParaRPr>
          </a:p>
        </p:txBody>
      </p:sp>
    </p:spTree>
    <p:extLst>
      <p:ext uri="{BB962C8B-B14F-4D97-AF65-F5344CB8AC3E}">
        <p14:creationId xmlns:p14="http://schemas.microsoft.com/office/powerpoint/2010/main" val="343241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3BA0-A1D4-41FE-86D1-176176AFCE6E}"/>
              </a:ext>
            </a:extLst>
          </p:cNvPr>
          <p:cNvSpPr>
            <a:spLocks noGrp="1"/>
          </p:cNvSpPr>
          <p:nvPr>
            <p:ph type="title"/>
          </p:nvPr>
        </p:nvSpPr>
        <p:spPr/>
        <p:txBody>
          <a:bodyPr/>
          <a:lstStyle/>
          <a:p>
            <a:pPr algn="ctr"/>
            <a:r>
              <a:rPr lang="en-GB" dirty="0">
                <a:latin typeface="Franklin Gothic Book" panose="020B0503020102020204" pitchFamily="34" charset="0"/>
              </a:rPr>
              <a:t>Major depressive disorder (MDD)</a:t>
            </a:r>
            <a:endParaRPr lang="en-US" dirty="0"/>
          </a:p>
        </p:txBody>
      </p:sp>
      <p:sp>
        <p:nvSpPr>
          <p:cNvPr id="3" name="Content Placeholder 2">
            <a:extLst>
              <a:ext uri="{FF2B5EF4-FFF2-40B4-BE49-F238E27FC236}">
                <a16:creationId xmlns:a16="http://schemas.microsoft.com/office/drawing/2014/main" id="{D1557DC2-F80F-4F07-8D28-16EFE063810D}"/>
              </a:ext>
            </a:extLst>
          </p:cNvPr>
          <p:cNvSpPr>
            <a:spLocks noGrp="1"/>
          </p:cNvSpPr>
          <p:nvPr>
            <p:ph idx="1"/>
          </p:nvPr>
        </p:nvSpPr>
        <p:spPr/>
        <p:txBody>
          <a:bodyPr>
            <a:normAutofit fontScale="92500" lnSpcReduction="10000"/>
          </a:bodyPr>
          <a:lstStyle/>
          <a:p>
            <a:r>
              <a:rPr lang="en-GB" sz="3500" dirty="0">
                <a:latin typeface="Franklin Gothic Book" panose="020B0503020102020204" pitchFamily="34" charset="0"/>
              </a:rPr>
              <a:t>Characterized by </a:t>
            </a:r>
          </a:p>
          <a:p>
            <a:pPr lvl="1"/>
            <a:r>
              <a:rPr lang="en-GB" sz="3000" dirty="0">
                <a:latin typeface="Franklin Gothic Book" panose="020B0503020102020204" pitchFamily="34" charset="0"/>
              </a:rPr>
              <a:t>depressed mood</a:t>
            </a:r>
          </a:p>
          <a:p>
            <a:pPr lvl="1"/>
            <a:r>
              <a:rPr lang="en-GB" sz="3000" dirty="0">
                <a:latin typeface="Franklin Gothic Book" panose="020B0503020102020204" pitchFamily="34" charset="0"/>
              </a:rPr>
              <a:t>loss of interest in daily activities for at least  two weeks </a:t>
            </a:r>
          </a:p>
          <a:p>
            <a:pPr lvl="1"/>
            <a:r>
              <a:rPr lang="en-GB" sz="3000" dirty="0">
                <a:latin typeface="Franklin Gothic Book" panose="020B0503020102020204" pitchFamily="34" charset="0"/>
              </a:rPr>
              <a:t>impairs important functioning</a:t>
            </a:r>
          </a:p>
          <a:p>
            <a:pPr lvl="2"/>
            <a:r>
              <a:rPr lang="en-GB" sz="3000" dirty="0">
                <a:latin typeface="Franklin Gothic Book" panose="020B0503020102020204" pitchFamily="34" charset="0"/>
              </a:rPr>
              <a:t>E.g. social, occupational, educational</a:t>
            </a:r>
          </a:p>
          <a:p>
            <a:pPr marL="914400" lvl="2" indent="0">
              <a:buNone/>
            </a:pPr>
            <a:endParaRPr lang="en-GB" sz="3200" dirty="0">
              <a:latin typeface="Franklin Gothic Book" panose="020B0503020102020204" pitchFamily="34" charset="0"/>
            </a:endParaRPr>
          </a:p>
          <a:p>
            <a:r>
              <a:rPr lang="en-GB" sz="3500" dirty="0">
                <a:latin typeface="Franklin Gothic Book" panose="020B0503020102020204" pitchFamily="34" charset="0"/>
              </a:rPr>
              <a:t>Affects millions of individuals globally.</a:t>
            </a:r>
          </a:p>
          <a:p>
            <a:pPr lvl="1"/>
            <a:r>
              <a:rPr lang="en-GB" sz="2800" dirty="0">
                <a:latin typeface="Franklin Gothic Book" panose="020B0503020102020204" pitchFamily="34" charset="0"/>
              </a:rPr>
              <a:t>~ </a:t>
            </a:r>
            <a:r>
              <a:rPr lang="en-GB" sz="3000" dirty="0">
                <a:latin typeface="Franklin Gothic Book" panose="020B0503020102020204" pitchFamily="34" charset="0"/>
              </a:rPr>
              <a:t>16.1 million American adults</a:t>
            </a:r>
          </a:p>
          <a:p>
            <a:pPr lvl="1"/>
            <a:r>
              <a:rPr lang="en-GB" sz="3000" dirty="0">
                <a:latin typeface="Franklin Gothic Book" panose="020B0503020102020204" pitchFamily="34" charset="0"/>
              </a:rPr>
              <a:t>~6.7% of the U.S. population age 18 and older in a year</a:t>
            </a:r>
          </a:p>
          <a:p>
            <a:pPr lvl="1"/>
            <a:r>
              <a:rPr lang="en-GB" sz="3000" dirty="0">
                <a:latin typeface="Franklin Gothic Book" panose="020B0503020102020204" pitchFamily="34" charset="0"/>
              </a:rPr>
              <a:t>More women than men</a:t>
            </a:r>
          </a:p>
          <a:p>
            <a:endParaRPr lang="en-US" dirty="0"/>
          </a:p>
        </p:txBody>
      </p:sp>
    </p:spTree>
    <p:extLst>
      <p:ext uri="{BB962C8B-B14F-4D97-AF65-F5344CB8AC3E}">
        <p14:creationId xmlns:p14="http://schemas.microsoft.com/office/powerpoint/2010/main" val="38700683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A2CB7-3448-48D2-A79C-381F8B7D1562}"/>
              </a:ext>
            </a:extLst>
          </p:cNvPr>
          <p:cNvSpPr>
            <a:spLocks noGrp="1"/>
          </p:cNvSpPr>
          <p:nvPr>
            <p:ph type="title"/>
          </p:nvPr>
        </p:nvSpPr>
        <p:spPr>
          <a:xfrm>
            <a:off x="1300537" y="457591"/>
            <a:ext cx="8603751" cy="1325563"/>
          </a:xfrm>
        </p:spPr>
        <p:txBody>
          <a:bodyPr>
            <a:normAutofit fontScale="90000"/>
          </a:bodyPr>
          <a:lstStyle/>
          <a:p>
            <a:pPr algn="ctr"/>
            <a:r>
              <a:rPr lang="en-GB" dirty="0">
                <a:latin typeface="Franklin Gothic Book" panose="020B0503020102020204" pitchFamily="34" charset="0"/>
              </a:rPr>
              <a:t>Indole increase the effect of UCMC on</a:t>
            </a:r>
            <a:r>
              <a:rPr lang="en-GB" b="0" i="0" u="none" strike="noStrike" baseline="0" dirty="0">
                <a:latin typeface="Franklin Gothic Book" panose="020B0503020102020204" pitchFamily="34" charset="0"/>
              </a:rPr>
              <a:t> in self-grooming</a:t>
            </a:r>
            <a:br>
              <a:rPr lang="en-US" dirty="0"/>
            </a:br>
            <a:endParaRPr lang="en-US" dirty="0"/>
          </a:p>
        </p:txBody>
      </p:sp>
      <p:sp>
        <p:nvSpPr>
          <p:cNvPr id="3" name="Content Placeholder 2">
            <a:extLst>
              <a:ext uri="{FF2B5EF4-FFF2-40B4-BE49-F238E27FC236}">
                <a16:creationId xmlns:a16="http://schemas.microsoft.com/office/drawing/2014/main" id="{04252E2D-EEC6-454F-9C5D-99AAC23BCEEB}"/>
              </a:ext>
            </a:extLst>
          </p:cNvPr>
          <p:cNvSpPr>
            <a:spLocks noGrp="1"/>
          </p:cNvSpPr>
          <p:nvPr>
            <p:ph idx="1"/>
          </p:nvPr>
        </p:nvSpPr>
        <p:spPr>
          <a:xfrm>
            <a:off x="653266" y="2506662"/>
            <a:ext cx="5716712" cy="4351338"/>
          </a:xfrm>
        </p:spPr>
        <p:txBody>
          <a:bodyPr>
            <a:normAutofit/>
          </a:bodyPr>
          <a:lstStyle/>
          <a:p>
            <a:pPr algn="l"/>
            <a:r>
              <a:rPr lang="en-US" dirty="0">
                <a:latin typeface="Franklin Gothic Book" panose="020B0503020102020204" pitchFamily="34" charset="0"/>
              </a:rPr>
              <a:t>T</a:t>
            </a:r>
            <a:r>
              <a:rPr lang="en-US" b="0" i="0" u="none" strike="noStrike" baseline="0" dirty="0">
                <a:latin typeface="Franklin Gothic Book" panose="020B0503020102020204" pitchFamily="34" charset="0"/>
              </a:rPr>
              <a:t>he coat state deteriorated </a:t>
            </a:r>
            <a:r>
              <a:rPr lang="en-GB" b="0" i="0" u="none" strike="noStrike" baseline="0" dirty="0">
                <a:latin typeface="Franklin Gothic Book" panose="020B0503020102020204" pitchFamily="34" charset="0"/>
              </a:rPr>
              <a:t>progressively </a:t>
            </a:r>
            <a:r>
              <a:rPr lang="en-GB" sz="2800" b="0" i="0" u="none" strike="noStrike" baseline="0" dirty="0">
                <a:latin typeface="Franklin Gothic Book" panose="020B0503020102020204" pitchFamily="34" charset="0"/>
              </a:rPr>
              <a:t>in both indole and non-indole producing  mice</a:t>
            </a:r>
            <a:endParaRPr lang="en-GB" dirty="0">
              <a:latin typeface="Franklin Gothic Book" panose="020B0503020102020204" pitchFamily="34" charset="0"/>
            </a:endParaRPr>
          </a:p>
          <a:p>
            <a:pPr marL="0" indent="0" algn="l">
              <a:buNone/>
            </a:pPr>
            <a:endParaRPr lang="en-US" dirty="0">
              <a:latin typeface="Franklin Gothic Book" panose="020B0503020102020204" pitchFamily="34" charset="0"/>
            </a:endParaRPr>
          </a:p>
        </p:txBody>
      </p:sp>
      <p:pic>
        <p:nvPicPr>
          <p:cNvPr id="4" name="Picture 3">
            <a:extLst>
              <a:ext uri="{FF2B5EF4-FFF2-40B4-BE49-F238E27FC236}">
                <a16:creationId xmlns:a16="http://schemas.microsoft.com/office/drawing/2014/main" id="{D3D79D41-DB07-4640-8441-9604A8C98FBA}"/>
              </a:ext>
            </a:extLst>
          </p:cNvPr>
          <p:cNvPicPr>
            <a:picLocks noChangeAspect="1"/>
          </p:cNvPicPr>
          <p:nvPr/>
        </p:nvPicPr>
        <p:blipFill>
          <a:blip r:embed="rId2"/>
          <a:stretch>
            <a:fillRect/>
          </a:stretch>
        </p:blipFill>
        <p:spPr>
          <a:xfrm>
            <a:off x="6771964" y="2064518"/>
            <a:ext cx="4499643" cy="4615879"/>
          </a:xfrm>
          <a:prstGeom prst="rect">
            <a:avLst/>
          </a:prstGeom>
        </p:spPr>
      </p:pic>
    </p:spTree>
    <p:extLst>
      <p:ext uri="{BB962C8B-B14F-4D97-AF65-F5344CB8AC3E}">
        <p14:creationId xmlns:p14="http://schemas.microsoft.com/office/powerpoint/2010/main" val="1512314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279DC-36B8-47D6-9865-F6C1517FC778}"/>
              </a:ext>
            </a:extLst>
          </p:cNvPr>
          <p:cNvSpPr>
            <a:spLocks noGrp="1"/>
          </p:cNvSpPr>
          <p:nvPr>
            <p:ph type="title"/>
          </p:nvPr>
        </p:nvSpPr>
        <p:spPr/>
        <p:txBody>
          <a:bodyPr/>
          <a:lstStyle/>
          <a:p>
            <a:pPr algn="ctr"/>
            <a:r>
              <a:rPr lang="en-US" dirty="0">
                <a:latin typeface="Franklin Gothic Book" panose="020B0503020102020204" pitchFamily="34" charset="0"/>
              </a:rPr>
              <a:t>Three-Chamber Sociability Task</a:t>
            </a:r>
            <a:endParaRPr lang="en-US" dirty="0"/>
          </a:p>
        </p:txBody>
      </p:sp>
      <p:sp>
        <p:nvSpPr>
          <p:cNvPr id="3" name="Content Placeholder 2">
            <a:extLst>
              <a:ext uri="{FF2B5EF4-FFF2-40B4-BE49-F238E27FC236}">
                <a16:creationId xmlns:a16="http://schemas.microsoft.com/office/drawing/2014/main" id="{61E6496A-E70A-4BE0-89FA-9CFAB3B89121}"/>
              </a:ext>
            </a:extLst>
          </p:cNvPr>
          <p:cNvSpPr>
            <a:spLocks noGrp="1"/>
          </p:cNvSpPr>
          <p:nvPr>
            <p:ph idx="1"/>
          </p:nvPr>
        </p:nvSpPr>
        <p:spPr>
          <a:xfrm>
            <a:off x="293669" y="1835899"/>
            <a:ext cx="10515600" cy="4351338"/>
          </a:xfrm>
        </p:spPr>
        <p:txBody>
          <a:bodyPr/>
          <a:lstStyle/>
          <a:p>
            <a:pPr marL="457200" indent="-457200">
              <a:buFont typeface="Arial" panose="020B0604020202020204" pitchFamily="34" charset="0"/>
              <a:buChar char="•"/>
            </a:pPr>
            <a:r>
              <a:rPr lang="en-US" sz="2800" dirty="0"/>
              <a:t>Habituation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Introduction of novel object/mice</a:t>
            </a:r>
          </a:p>
          <a:p>
            <a:pPr marL="0" indent="0">
              <a:buNone/>
            </a:pPr>
            <a:endParaRPr lang="en-US" dirty="0"/>
          </a:p>
          <a:p>
            <a:pPr marL="457200" indent="-457200">
              <a:buFont typeface="Arial" panose="020B0604020202020204" pitchFamily="34" charset="0"/>
              <a:buChar char="•"/>
            </a:pPr>
            <a:r>
              <a:rPr lang="en-US" sz="2800" dirty="0"/>
              <a:t>Sociability </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sz="2800" dirty="0"/>
              <a:t>Used in Novelty test</a:t>
            </a:r>
          </a:p>
          <a:p>
            <a:endParaRPr lang="en-US" dirty="0"/>
          </a:p>
        </p:txBody>
      </p:sp>
      <p:pic>
        <p:nvPicPr>
          <p:cNvPr id="5" name="Picture 4">
            <a:extLst>
              <a:ext uri="{FF2B5EF4-FFF2-40B4-BE49-F238E27FC236}">
                <a16:creationId xmlns:a16="http://schemas.microsoft.com/office/drawing/2014/main" id="{D4605B83-379A-4B01-9B32-5CB9EA1EDEFB}"/>
              </a:ext>
            </a:extLst>
          </p:cNvPr>
          <p:cNvPicPr>
            <a:picLocks noChangeAspect="1"/>
          </p:cNvPicPr>
          <p:nvPr/>
        </p:nvPicPr>
        <p:blipFill>
          <a:blip r:embed="rId2"/>
          <a:stretch>
            <a:fillRect/>
          </a:stretch>
        </p:blipFill>
        <p:spPr>
          <a:xfrm>
            <a:off x="6294136" y="1544673"/>
            <a:ext cx="5897864" cy="4933790"/>
          </a:xfrm>
          <a:prstGeom prst="rect">
            <a:avLst/>
          </a:prstGeom>
        </p:spPr>
      </p:pic>
    </p:spTree>
    <p:extLst>
      <p:ext uri="{BB962C8B-B14F-4D97-AF65-F5344CB8AC3E}">
        <p14:creationId xmlns:p14="http://schemas.microsoft.com/office/powerpoint/2010/main" val="2438761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62FBC-4C53-4B7A-987C-ADF004DBF448}"/>
              </a:ext>
            </a:extLst>
          </p:cNvPr>
          <p:cNvSpPr>
            <a:spLocks noGrp="1"/>
          </p:cNvSpPr>
          <p:nvPr>
            <p:ph type="title"/>
          </p:nvPr>
        </p:nvSpPr>
        <p:spPr>
          <a:xfrm>
            <a:off x="714910" y="174464"/>
            <a:ext cx="10515600" cy="1325563"/>
          </a:xfrm>
        </p:spPr>
        <p:txBody>
          <a:bodyPr/>
          <a:lstStyle/>
          <a:p>
            <a:pPr algn="ctr"/>
            <a:r>
              <a:rPr lang="en-US" dirty="0">
                <a:latin typeface="Franklin Gothic Book" panose="020B0503020102020204" pitchFamily="34" charset="0"/>
              </a:rPr>
              <a:t>Novelty test</a:t>
            </a:r>
          </a:p>
        </p:txBody>
      </p:sp>
      <p:sp>
        <p:nvSpPr>
          <p:cNvPr id="3" name="Content Placeholder 2">
            <a:extLst>
              <a:ext uri="{FF2B5EF4-FFF2-40B4-BE49-F238E27FC236}">
                <a16:creationId xmlns:a16="http://schemas.microsoft.com/office/drawing/2014/main" id="{66E9A307-7693-455D-A624-90179D2C37F6}"/>
              </a:ext>
            </a:extLst>
          </p:cNvPr>
          <p:cNvSpPr>
            <a:spLocks noGrp="1"/>
          </p:cNvSpPr>
          <p:nvPr>
            <p:ph idx="1"/>
          </p:nvPr>
        </p:nvSpPr>
        <p:spPr>
          <a:xfrm>
            <a:off x="303943" y="1825625"/>
            <a:ext cx="3970587" cy="4351338"/>
          </a:xfrm>
        </p:spPr>
        <p:txBody>
          <a:bodyPr/>
          <a:lstStyle/>
          <a:p>
            <a:r>
              <a:rPr lang="en-US" dirty="0">
                <a:latin typeface="Franklin Gothic Book" panose="020B0503020102020204" pitchFamily="34" charset="0"/>
              </a:rPr>
              <a:t>Indole enhanced locomotor activity</a:t>
            </a:r>
          </a:p>
        </p:txBody>
      </p:sp>
      <p:pic>
        <p:nvPicPr>
          <p:cNvPr id="4" name="Picture 3">
            <a:extLst>
              <a:ext uri="{FF2B5EF4-FFF2-40B4-BE49-F238E27FC236}">
                <a16:creationId xmlns:a16="http://schemas.microsoft.com/office/drawing/2014/main" id="{430497BB-A4D8-4035-AF38-C56DEDFACC7F}"/>
              </a:ext>
            </a:extLst>
          </p:cNvPr>
          <p:cNvPicPr>
            <a:picLocks noChangeAspect="1"/>
          </p:cNvPicPr>
          <p:nvPr/>
        </p:nvPicPr>
        <p:blipFill>
          <a:blip r:embed="rId2"/>
          <a:stretch>
            <a:fillRect/>
          </a:stretch>
        </p:blipFill>
        <p:spPr>
          <a:xfrm>
            <a:off x="3729519" y="1551398"/>
            <a:ext cx="8075919" cy="5149547"/>
          </a:xfrm>
          <a:prstGeom prst="rect">
            <a:avLst/>
          </a:prstGeom>
        </p:spPr>
      </p:pic>
    </p:spTree>
    <p:extLst>
      <p:ext uri="{BB962C8B-B14F-4D97-AF65-F5344CB8AC3E}">
        <p14:creationId xmlns:p14="http://schemas.microsoft.com/office/powerpoint/2010/main" val="36962855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97DDB-B0B5-462B-B7A5-5684976B2A4F}"/>
              </a:ext>
            </a:extLst>
          </p:cNvPr>
          <p:cNvSpPr>
            <a:spLocks noGrp="1"/>
          </p:cNvSpPr>
          <p:nvPr>
            <p:ph type="title"/>
          </p:nvPr>
        </p:nvSpPr>
        <p:spPr>
          <a:xfrm>
            <a:off x="838200" y="149972"/>
            <a:ext cx="10515600" cy="1325563"/>
          </a:xfrm>
        </p:spPr>
        <p:txBody>
          <a:bodyPr>
            <a:normAutofit/>
          </a:bodyPr>
          <a:lstStyle/>
          <a:p>
            <a:pPr algn="ctr"/>
            <a:br>
              <a:rPr lang="en-GB" dirty="0"/>
            </a:br>
            <a:r>
              <a:rPr lang="en-GB" dirty="0">
                <a:latin typeface="Franklin Gothic Book" panose="020B0503020102020204" pitchFamily="34" charset="0"/>
              </a:rPr>
              <a:t>UCMS leads to  </a:t>
            </a:r>
            <a:r>
              <a:rPr lang="en-GB" dirty="0" err="1">
                <a:latin typeface="Franklin Gothic Book" panose="020B0503020102020204" pitchFamily="34" charset="0"/>
              </a:rPr>
              <a:t>anhedonic</a:t>
            </a:r>
            <a:r>
              <a:rPr lang="en-GB" dirty="0">
                <a:latin typeface="Franklin Gothic Book" panose="020B0503020102020204" pitchFamily="34" charset="0"/>
              </a:rPr>
              <a:t> </a:t>
            </a:r>
            <a:r>
              <a:rPr lang="en-GB" dirty="0" err="1">
                <a:latin typeface="Franklin Gothic Book" panose="020B0503020102020204" pitchFamily="34" charset="0"/>
              </a:rPr>
              <a:t>behavior</a:t>
            </a:r>
            <a:endParaRPr lang="en-US" dirty="0">
              <a:latin typeface="Franklin Gothic Book" panose="020B0503020102020204" pitchFamily="34" charset="0"/>
            </a:endParaRPr>
          </a:p>
        </p:txBody>
      </p:sp>
      <p:sp>
        <p:nvSpPr>
          <p:cNvPr id="3" name="Content Placeholder 2">
            <a:extLst>
              <a:ext uri="{FF2B5EF4-FFF2-40B4-BE49-F238E27FC236}">
                <a16:creationId xmlns:a16="http://schemas.microsoft.com/office/drawing/2014/main" id="{A0A77F06-748F-43E0-96AC-FFE3F7ACA7F2}"/>
              </a:ext>
            </a:extLst>
          </p:cNvPr>
          <p:cNvSpPr>
            <a:spLocks noGrp="1"/>
          </p:cNvSpPr>
          <p:nvPr>
            <p:ph idx="1"/>
          </p:nvPr>
        </p:nvSpPr>
        <p:spPr>
          <a:xfrm>
            <a:off x="838200" y="1825625"/>
            <a:ext cx="5552326" cy="4351338"/>
          </a:xfrm>
        </p:spPr>
        <p:txBody>
          <a:bodyPr/>
          <a:lstStyle/>
          <a:p>
            <a:pPr algn="l"/>
            <a:r>
              <a:rPr lang="en-GB" sz="2800" b="0" i="0" u="none" strike="noStrike" baseline="0" dirty="0">
                <a:latin typeface="Franklin Gothic Book" panose="020B0503020102020204" pitchFamily="34" charset="0"/>
              </a:rPr>
              <a:t>Anhedonia in both indole and non-indole producing  mice</a:t>
            </a:r>
          </a:p>
        </p:txBody>
      </p:sp>
      <p:pic>
        <p:nvPicPr>
          <p:cNvPr id="4" name="Picture 3">
            <a:extLst>
              <a:ext uri="{FF2B5EF4-FFF2-40B4-BE49-F238E27FC236}">
                <a16:creationId xmlns:a16="http://schemas.microsoft.com/office/drawing/2014/main" id="{9674D6CC-6C4F-488F-9CE6-D2873F189D70}"/>
              </a:ext>
            </a:extLst>
          </p:cNvPr>
          <p:cNvPicPr>
            <a:picLocks noChangeAspect="1"/>
          </p:cNvPicPr>
          <p:nvPr/>
        </p:nvPicPr>
        <p:blipFill>
          <a:blip r:embed="rId3"/>
          <a:stretch>
            <a:fillRect/>
          </a:stretch>
        </p:blipFill>
        <p:spPr>
          <a:xfrm>
            <a:off x="6626831" y="1475535"/>
            <a:ext cx="4808305" cy="5013885"/>
          </a:xfrm>
          <a:prstGeom prst="rect">
            <a:avLst/>
          </a:prstGeom>
        </p:spPr>
      </p:pic>
    </p:spTree>
    <p:extLst>
      <p:ext uri="{BB962C8B-B14F-4D97-AF65-F5344CB8AC3E}">
        <p14:creationId xmlns:p14="http://schemas.microsoft.com/office/powerpoint/2010/main" val="12174121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C3400-D457-4797-A8FA-B7EC8A06B23F}"/>
              </a:ext>
            </a:extLst>
          </p:cNvPr>
          <p:cNvSpPr>
            <a:spLocks noGrp="1"/>
          </p:cNvSpPr>
          <p:nvPr>
            <p:ph type="title"/>
          </p:nvPr>
        </p:nvSpPr>
        <p:spPr/>
        <p:txBody>
          <a:bodyPr>
            <a:normAutofit/>
          </a:bodyPr>
          <a:lstStyle/>
          <a:p>
            <a:pPr lvl="1"/>
            <a:endParaRPr lang="en-US" dirty="0"/>
          </a:p>
        </p:txBody>
      </p:sp>
      <p:sp>
        <p:nvSpPr>
          <p:cNvPr id="3" name="Content Placeholder 2">
            <a:extLst>
              <a:ext uri="{FF2B5EF4-FFF2-40B4-BE49-F238E27FC236}">
                <a16:creationId xmlns:a16="http://schemas.microsoft.com/office/drawing/2014/main" id="{B832D517-567C-49E3-A8EC-1CB80101D693}"/>
              </a:ext>
            </a:extLst>
          </p:cNvPr>
          <p:cNvSpPr>
            <a:spLocks noGrp="1"/>
          </p:cNvSpPr>
          <p:nvPr>
            <p:ph idx="1"/>
          </p:nvPr>
        </p:nvSpPr>
        <p:spPr/>
        <p:txBody>
          <a:bodyPr>
            <a:normAutofit lnSpcReduction="10000"/>
          </a:bodyPr>
          <a:lstStyle/>
          <a:p>
            <a:r>
              <a:rPr lang="en-US" dirty="0">
                <a:latin typeface="Franklin Gothic Book" panose="020B0503020102020204" pitchFamily="34" charset="0"/>
              </a:rPr>
              <a:t>No sig difference </a:t>
            </a:r>
          </a:p>
          <a:p>
            <a:pPr lvl="1"/>
            <a:r>
              <a:rPr lang="en-US" dirty="0">
                <a:latin typeface="Franklin Gothic Book" panose="020B0503020102020204" pitchFamily="34" charset="0"/>
              </a:rPr>
              <a:t>nesting </a:t>
            </a:r>
          </a:p>
          <a:p>
            <a:pPr lvl="1"/>
            <a:r>
              <a:rPr lang="en-US" dirty="0">
                <a:latin typeface="Franklin Gothic Book" panose="020B0503020102020204" pitchFamily="34" charset="0"/>
              </a:rPr>
              <a:t>tail suspension</a:t>
            </a:r>
          </a:p>
          <a:p>
            <a:pPr lvl="1"/>
            <a:r>
              <a:rPr lang="en-US" dirty="0">
                <a:latin typeface="Franklin Gothic Book" panose="020B0503020102020204" pitchFamily="34" charset="0"/>
              </a:rPr>
              <a:t>splash test</a:t>
            </a:r>
          </a:p>
          <a:p>
            <a:pPr lvl="1"/>
            <a:r>
              <a:rPr lang="en-US" dirty="0">
                <a:latin typeface="Franklin Gothic Book" panose="020B0503020102020204" pitchFamily="34" charset="0"/>
              </a:rPr>
              <a:t>elevated plus maze</a:t>
            </a:r>
          </a:p>
          <a:p>
            <a:endParaRPr lang="en-US" dirty="0"/>
          </a:p>
          <a:p>
            <a:pPr marL="0" indent="0">
              <a:buNone/>
            </a:pPr>
            <a:br>
              <a:rPr lang="en-US" dirty="0"/>
            </a:br>
            <a:br>
              <a:rPr lang="en-US" dirty="0"/>
            </a:br>
            <a:br>
              <a:rPr lang="en-US" dirty="0"/>
            </a:br>
            <a:br>
              <a:rPr lang="en-US" dirty="0"/>
            </a:br>
            <a:endParaRPr lang="en-US" dirty="0"/>
          </a:p>
          <a:p>
            <a:endParaRPr lang="en-US" dirty="0"/>
          </a:p>
        </p:txBody>
      </p:sp>
    </p:spTree>
    <p:extLst>
      <p:ext uri="{BB962C8B-B14F-4D97-AF65-F5344CB8AC3E}">
        <p14:creationId xmlns:p14="http://schemas.microsoft.com/office/powerpoint/2010/main" val="4065191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F0CD-DEE5-48B2-B5F7-45C1D06D516F}"/>
              </a:ext>
            </a:extLst>
          </p:cNvPr>
          <p:cNvSpPr>
            <a:spLocks noGrp="1"/>
          </p:cNvSpPr>
          <p:nvPr>
            <p:ph type="title"/>
          </p:nvPr>
        </p:nvSpPr>
        <p:spPr>
          <a:xfrm>
            <a:off x="1551398" y="365125"/>
            <a:ext cx="9802402" cy="1325563"/>
          </a:xfrm>
        </p:spPr>
        <p:txBody>
          <a:bodyPr/>
          <a:lstStyle/>
          <a:p>
            <a:pPr algn="ctr"/>
            <a:r>
              <a:rPr lang="en-US" dirty="0">
                <a:latin typeface="Franklin Gothic Book" panose="020B0503020102020204" pitchFamily="34" charset="0"/>
              </a:rPr>
              <a:t>Overall emotionality </a:t>
            </a:r>
          </a:p>
        </p:txBody>
      </p:sp>
      <p:sp>
        <p:nvSpPr>
          <p:cNvPr id="3" name="Content Placeholder 2">
            <a:extLst>
              <a:ext uri="{FF2B5EF4-FFF2-40B4-BE49-F238E27FC236}">
                <a16:creationId xmlns:a16="http://schemas.microsoft.com/office/drawing/2014/main" id="{8963F827-F816-41E2-85EA-F470E5FE8147}"/>
              </a:ext>
            </a:extLst>
          </p:cNvPr>
          <p:cNvSpPr>
            <a:spLocks noGrp="1"/>
          </p:cNvSpPr>
          <p:nvPr>
            <p:ph idx="1"/>
          </p:nvPr>
        </p:nvSpPr>
        <p:spPr>
          <a:xfrm>
            <a:off x="838200" y="1825625"/>
            <a:ext cx="6199598" cy="4351338"/>
          </a:xfrm>
        </p:spPr>
        <p:txBody>
          <a:bodyPr/>
          <a:lstStyle/>
          <a:p>
            <a:pPr algn="l"/>
            <a:r>
              <a:rPr lang="en-US" dirty="0">
                <a:latin typeface="Franklin Gothic Book" panose="020B0503020102020204" pitchFamily="34" charset="0"/>
              </a:rPr>
              <a:t>No significant difference in 75 % of all the test</a:t>
            </a:r>
          </a:p>
          <a:p>
            <a:pPr algn="l"/>
            <a:r>
              <a:rPr lang="en-US" dirty="0">
                <a:latin typeface="Franklin Gothic Book" panose="020B0503020102020204" pitchFamily="34" charset="0"/>
              </a:rPr>
              <a:t>The </a:t>
            </a:r>
            <a:r>
              <a:rPr lang="en-GB" dirty="0">
                <a:latin typeface="Franklin Gothic Book" panose="020B0503020102020204" pitchFamily="34" charset="0"/>
              </a:rPr>
              <a:t>production of indole by the gut microbiota increased the adverse effects </a:t>
            </a:r>
            <a:r>
              <a:rPr lang="en-US" dirty="0">
                <a:latin typeface="Franklin Gothic Book" panose="020B0503020102020204" pitchFamily="34" charset="0"/>
              </a:rPr>
              <a:t> UCMS+ (</a:t>
            </a:r>
            <a:r>
              <a:rPr lang="en-GB" sz="2800" b="0" i="0" u="none" strike="noStrike" baseline="0" dirty="0">
                <a:latin typeface="Franklin Gothic Book" panose="020B0503020102020204" pitchFamily="34" charset="0"/>
              </a:rPr>
              <a:t>chronic mild stress) on emotional </a:t>
            </a:r>
            <a:r>
              <a:rPr lang="en-GB" sz="2800" b="0" i="0" u="none" strike="noStrike" baseline="0" dirty="0" err="1">
                <a:latin typeface="Franklin Gothic Book" panose="020B0503020102020204" pitchFamily="34" charset="0"/>
              </a:rPr>
              <a:t>behaviors</a:t>
            </a:r>
            <a:r>
              <a:rPr lang="en-GB" sz="2800" b="0" i="0" u="none" strike="noStrike" baseline="0" dirty="0">
                <a:latin typeface="Franklin Gothic Book" panose="020B0503020102020204" pitchFamily="34" charset="0"/>
              </a:rPr>
              <a:t>.</a:t>
            </a:r>
            <a:r>
              <a:rPr lang="en-US" dirty="0">
                <a:latin typeface="Franklin Gothic Book" panose="020B0503020102020204" pitchFamily="34" charset="0"/>
              </a:rPr>
              <a:t> </a:t>
            </a:r>
          </a:p>
        </p:txBody>
      </p:sp>
      <p:pic>
        <p:nvPicPr>
          <p:cNvPr id="4" name="Picture 3">
            <a:extLst>
              <a:ext uri="{FF2B5EF4-FFF2-40B4-BE49-F238E27FC236}">
                <a16:creationId xmlns:a16="http://schemas.microsoft.com/office/drawing/2014/main" id="{575C5101-AF2C-43A9-A11E-E2E863DA05A9}"/>
              </a:ext>
            </a:extLst>
          </p:cNvPr>
          <p:cNvPicPr>
            <a:picLocks noChangeAspect="1"/>
          </p:cNvPicPr>
          <p:nvPr/>
        </p:nvPicPr>
        <p:blipFill>
          <a:blip r:embed="rId2"/>
          <a:stretch>
            <a:fillRect/>
          </a:stretch>
        </p:blipFill>
        <p:spPr>
          <a:xfrm>
            <a:off x="6965879" y="1690687"/>
            <a:ext cx="5065159" cy="4422437"/>
          </a:xfrm>
          <a:prstGeom prst="rect">
            <a:avLst/>
          </a:prstGeom>
        </p:spPr>
      </p:pic>
    </p:spTree>
    <p:extLst>
      <p:ext uri="{BB962C8B-B14F-4D97-AF65-F5344CB8AC3E}">
        <p14:creationId xmlns:p14="http://schemas.microsoft.com/office/powerpoint/2010/main" val="35155714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4C3B-AAAE-457D-81D9-C6202407861B}"/>
              </a:ext>
            </a:extLst>
          </p:cNvPr>
          <p:cNvSpPr>
            <a:spLocks noGrp="1"/>
          </p:cNvSpPr>
          <p:nvPr>
            <p:ph type="title"/>
          </p:nvPr>
        </p:nvSpPr>
        <p:spPr/>
        <p:txBody>
          <a:bodyPr/>
          <a:lstStyle/>
          <a:p>
            <a:pPr algn="ctr"/>
            <a:r>
              <a:rPr lang="en-US" dirty="0">
                <a:latin typeface="Franklin Gothic Book" panose="020B0503020102020204" pitchFamily="34" charset="0"/>
              </a:rPr>
              <a:t>Summary</a:t>
            </a:r>
          </a:p>
        </p:txBody>
      </p:sp>
      <p:sp>
        <p:nvSpPr>
          <p:cNvPr id="3" name="Content Placeholder 2">
            <a:extLst>
              <a:ext uri="{FF2B5EF4-FFF2-40B4-BE49-F238E27FC236}">
                <a16:creationId xmlns:a16="http://schemas.microsoft.com/office/drawing/2014/main" id="{5420A6AB-F0F3-4BFD-BF68-0541AD08DA82}"/>
              </a:ext>
            </a:extLst>
          </p:cNvPr>
          <p:cNvSpPr>
            <a:spLocks noGrp="1"/>
          </p:cNvSpPr>
          <p:nvPr>
            <p:ph idx="1"/>
          </p:nvPr>
        </p:nvSpPr>
        <p:spPr/>
        <p:txBody>
          <a:bodyPr/>
          <a:lstStyle/>
          <a:p>
            <a:r>
              <a:rPr lang="en-GB" dirty="0">
                <a:latin typeface="Franklin Gothic Book" panose="020B0503020102020204" pitchFamily="34" charset="0"/>
              </a:rPr>
              <a:t>Indole production did not significantly influence the </a:t>
            </a:r>
            <a:r>
              <a:rPr lang="en-GB" dirty="0" err="1">
                <a:latin typeface="Franklin Gothic Book" panose="020B0503020102020204" pitchFamily="34" charset="0"/>
              </a:rPr>
              <a:t>behavior</a:t>
            </a:r>
            <a:r>
              <a:rPr lang="en-GB" dirty="0">
                <a:latin typeface="Franklin Gothic Book" panose="020B0503020102020204" pitchFamily="34" charset="0"/>
              </a:rPr>
              <a:t> of mice when tests were considered individually</a:t>
            </a:r>
          </a:p>
          <a:p>
            <a:endParaRPr lang="en-GB" dirty="0">
              <a:latin typeface="Franklin Gothic Book" panose="020B0503020102020204" pitchFamily="34" charset="0"/>
            </a:endParaRPr>
          </a:p>
          <a:p>
            <a:r>
              <a:rPr lang="en-GB" dirty="0">
                <a:latin typeface="Franklin Gothic Book" panose="020B0503020102020204" pitchFamily="34" charset="0"/>
              </a:rPr>
              <a:t>Indole production did not modify the emotional </a:t>
            </a:r>
            <a:r>
              <a:rPr lang="en-GB" dirty="0" err="1">
                <a:latin typeface="Franklin Gothic Book" panose="020B0503020102020204" pitchFamily="34" charset="0"/>
              </a:rPr>
              <a:t>behavior</a:t>
            </a:r>
            <a:r>
              <a:rPr lang="en-GB" dirty="0">
                <a:latin typeface="Franklin Gothic Book" panose="020B0503020102020204" pitchFamily="34" charset="0"/>
              </a:rPr>
              <a:t> of the non-stressed mice</a:t>
            </a:r>
          </a:p>
          <a:p>
            <a:endParaRPr lang="en-US" dirty="0"/>
          </a:p>
        </p:txBody>
      </p:sp>
    </p:spTree>
    <p:extLst>
      <p:ext uri="{BB962C8B-B14F-4D97-AF65-F5344CB8AC3E}">
        <p14:creationId xmlns:p14="http://schemas.microsoft.com/office/powerpoint/2010/main" val="28102270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641CB-9D36-411A-A74E-73295FFA943C}"/>
              </a:ext>
            </a:extLst>
          </p:cNvPr>
          <p:cNvSpPr>
            <a:spLocks noGrp="1"/>
          </p:cNvSpPr>
          <p:nvPr>
            <p:ph type="title"/>
          </p:nvPr>
        </p:nvSpPr>
        <p:spPr/>
        <p:txBody>
          <a:bodyPr/>
          <a:lstStyle/>
          <a:p>
            <a:pPr algn="ctr"/>
            <a:r>
              <a:rPr lang="en-US" dirty="0">
                <a:latin typeface="Franklin Gothic Book" panose="020B0503020102020204" pitchFamily="34" charset="0"/>
              </a:rPr>
              <a:t>Can overproduction of indole influence the biosynthesis of stress hormones?</a:t>
            </a:r>
          </a:p>
        </p:txBody>
      </p:sp>
      <p:sp>
        <p:nvSpPr>
          <p:cNvPr id="3" name="Content Placeholder 2">
            <a:extLst>
              <a:ext uri="{FF2B5EF4-FFF2-40B4-BE49-F238E27FC236}">
                <a16:creationId xmlns:a16="http://schemas.microsoft.com/office/drawing/2014/main" id="{5B87F82B-E3A7-45B4-BAAF-76298CD1B8D7}"/>
              </a:ext>
            </a:extLst>
          </p:cNvPr>
          <p:cNvSpPr>
            <a:spLocks noGrp="1"/>
          </p:cNvSpPr>
          <p:nvPr>
            <p:ph idx="1"/>
          </p:nvPr>
        </p:nvSpPr>
        <p:spPr/>
        <p:txBody>
          <a:bodyPr>
            <a:normAutofit/>
          </a:bodyPr>
          <a:lstStyle/>
          <a:p>
            <a:r>
              <a:rPr lang="en-GB" sz="2400" dirty="0">
                <a:latin typeface="Franklin Gothic Book" panose="020B0503020102020204" pitchFamily="34" charset="0"/>
              </a:rPr>
              <a:t>Expression of genes involved in stress-related hormone biosynthesis</a:t>
            </a:r>
          </a:p>
          <a:p>
            <a:pPr lvl="1"/>
            <a:r>
              <a:rPr lang="en-GB" dirty="0">
                <a:latin typeface="Franklin Gothic Book" panose="020B0503020102020204" pitchFamily="34" charset="0"/>
              </a:rPr>
              <a:t> Corticosterone in the </a:t>
            </a:r>
            <a:r>
              <a:rPr lang="pt-BR" dirty="0">
                <a:latin typeface="Franklin Gothic Book" panose="020B0503020102020204" pitchFamily="34" charset="0"/>
              </a:rPr>
              <a:t>zona fasciculata of the adrenal cortex</a:t>
            </a:r>
          </a:p>
          <a:p>
            <a:pPr marL="457200" lvl="1" indent="0">
              <a:buNone/>
            </a:pPr>
            <a:endParaRPr lang="en-GB" dirty="0">
              <a:latin typeface="Franklin Gothic Book" panose="020B0503020102020204" pitchFamily="34" charset="0"/>
            </a:endParaRPr>
          </a:p>
          <a:p>
            <a:pPr lvl="2"/>
            <a:r>
              <a:rPr lang="en-GB" sz="2400" dirty="0">
                <a:latin typeface="Franklin Gothic Book" panose="020B0503020102020204" pitchFamily="34" charset="0"/>
              </a:rPr>
              <a:t>21α-hydroxylase (</a:t>
            </a:r>
            <a:r>
              <a:rPr lang="en-GB" sz="2400" b="1" dirty="0">
                <a:latin typeface="Franklin Gothic Book" panose="020B0503020102020204" pitchFamily="34" charset="0"/>
              </a:rPr>
              <a:t>Cyp21a1)</a:t>
            </a:r>
            <a:r>
              <a:rPr lang="en-GB" sz="2400" dirty="0">
                <a:latin typeface="Franklin Gothic Book" panose="020B0503020102020204" pitchFamily="34" charset="0"/>
              </a:rPr>
              <a:t> :hydroxylates steroids at the C21 position and is involved in biosynthesis of </a:t>
            </a:r>
            <a:r>
              <a:rPr lang="en-GB" sz="2400" b="1" dirty="0">
                <a:latin typeface="Franklin Gothic Book" panose="020B0503020102020204" pitchFamily="34" charset="0"/>
              </a:rPr>
              <a:t>aldosterone and cortisol</a:t>
            </a:r>
          </a:p>
          <a:p>
            <a:pPr marL="914400" lvl="2" indent="0">
              <a:buNone/>
            </a:pPr>
            <a:endParaRPr lang="en-GB" sz="2400" dirty="0">
              <a:latin typeface="Franklin Gothic Book" panose="020B0503020102020204" pitchFamily="34" charset="0"/>
            </a:endParaRPr>
          </a:p>
          <a:p>
            <a:pPr lvl="2"/>
            <a:r>
              <a:rPr lang="en-GB" sz="2400" dirty="0">
                <a:latin typeface="Franklin Gothic Book" panose="020B0503020102020204" pitchFamily="34" charset="0"/>
              </a:rPr>
              <a:t>11β-hydroxylase (</a:t>
            </a:r>
            <a:r>
              <a:rPr lang="en-GB" sz="2400" b="1" dirty="0">
                <a:latin typeface="Franklin Gothic Book" panose="020B0503020102020204" pitchFamily="34" charset="0"/>
              </a:rPr>
              <a:t>Cyp11b1</a:t>
            </a:r>
            <a:r>
              <a:rPr lang="en-GB" sz="2400" dirty="0">
                <a:latin typeface="Franklin Gothic Book" panose="020B0503020102020204" pitchFamily="34" charset="0"/>
              </a:rPr>
              <a:t>): involved in the biosynthesis of </a:t>
            </a:r>
            <a:r>
              <a:rPr lang="en-GB" sz="2400" b="1" dirty="0">
                <a:latin typeface="Franklin Gothic Book" panose="020B0503020102020204" pitchFamily="34" charset="0"/>
              </a:rPr>
              <a:t>adrenal corticosteroids</a:t>
            </a:r>
            <a:endParaRPr lang="en-GB" sz="2400" dirty="0">
              <a:latin typeface="Franklin Gothic Book" panose="020B0503020102020204" pitchFamily="34" charset="0"/>
            </a:endParaRPr>
          </a:p>
          <a:p>
            <a:pPr marL="914400" lvl="2" indent="0">
              <a:buNone/>
            </a:pPr>
            <a:endParaRPr lang="en-GB" sz="2400" dirty="0">
              <a:latin typeface="Franklin Gothic Book" panose="020B0503020102020204" pitchFamily="34" charset="0"/>
            </a:endParaRPr>
          </a:p>
          <a:p>
            <a:pPr lvl="2"/>
            <a:r>
              <a:rPr lang="en-GB" sz="2400" b="1" dirty="0">
                <a:latin typeface="Franklin Gothic Book" panose="020B0503020102020204" pitchFamily="34" charset="0"/>
              </a:rPr>
              <a:t>Hsd3b</a:t>
            </a:r>
            <a:r>
              <a:rPr lang="en-GB" sz="2400" dirty="0">
                <a:latin typeface="Franklin Gothic Book" panose="020B0503020102020204" pitchFamily="34" charset="0"/>
              </a:rPr>
              <a:t>: </a:t>
            </a:r>
            <a:r>
              <a:rPr lang="en-GB" sz="2400" dirty="0" err="1">
                <a:latin typeface="Franklin Gothic Book" panose="020B0503020102020204" pitchFamily="34" charset="0"/>
              </a:rPr>
              <a:t>Catalyzes</a:t>
            </a:r>
            <a:r>
              <a:rPr lang="en-GB" sz="2400" dirty="0">
                <a:latin typeface="Franklin Gothic Book" panose="020B0503020102020204" pitchFamily="34" charset="0"/>
              </a:rPr>
              <a:t> the biosynthesis of progesterone</a:t>
            </a:r>
          </a:p>
          <a:p>
            <a:pPr lvl="2"/>
            <a:endParaRPr lang="en-GB" sz="2400"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19975509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F53D6-E510-4C58-A026-CA3017EA72BA}"/>
              </a:ext>
            </a:extLst>
          </p:cNvPr>
          <p:cNvSpPr>
            <a:spLocks noGrp="1"/>
          </p:cNvSpPr>
          <p:nvPr>
            <p:ph type="title"/>
          </p:nvPr>
        </p:nvSpPr>
        <p:spPr/>
        <p:txBody>
          <a:bodyPr>
            <a:normAutofit fontScale="90000"/>
          </a:bodyPr>
          <a:lstStyle/>
          <a:p>
            <a:pPr algn="ctr"/>
            <a:r>
              <a:rPr lang="en-GB" dirty="0">
                <a:latin typeface="Franklin Gothic Book" panose="020B0503020102020204" pitchFamily="34" charset="0"/>
              </a:rPr>
              <a:t>No</a:t>
            </a:r>
            <a:r>
              <a:rPr lang="en-GB" sz="4400" b="0" i="0" u="none" strike="noStrike" baseline="0" dirty="0">
                <a:latin typeface="Franklin Gothic Book" panose="020B0503020102020204" pitchFamily="34" charset="0"/>
              </a:rPr>
              <a:t> significant change of the expression of stress related hormones</a:t>
            </a:r>
            <a:br>
              <a:rPr lang="en-GB" sz="4400" b="0" i="0" u="none" strike="noStrike" baseline="0" dirty="0">
                <a:latin typeface="AdvOT596495f2"/>
              </a:rPr>
            </a:br>
            <a:endParaRPr lang="en-US" dirty="0"/>
          </a:p>
        </p:txBody>
      </p:sp>
      <p:sp>
        <p:nvSpPr>
          <p:cNvPr id="3" name="Content Placeholder 2">
            <a:extLst>
              <a:ext uri="{FF2B5EF4-FFF2-40B4-BE49-F238E27FC236}">
                <a16:creationId xmlns:a16="http://schemas.microsoft.com/office/drawing/2014/main" id="{376F489F-B024-4B47-BD5E-4525055DD1DA}"/>
              </a:ext>
            </a:extLst>
          </p:cNvPr>
          <p:cNvSpPr>
            <a:spLocks noGrp="1"/>
          </p:cNvSpPr>
          <p:nvPr>
            <p:ph idx="1"/>
          </p:nvPr>
        </p:nvSpPr>
        <p:spPr/>
        <p:txBody>
          <a:bodyPr/>
          <a:lstStyle/>
          <a:p>
            <a:pPr marL="0" indent="0">
              <a:buNone/>
            </a:pPr>
            <a:endParaRPr lang="en-US" dirty="0"/>
          </a:p>
          <a:p>
            <a:endParaRPr lang="en-US" dirty="0"/>
          </a:p>
        </p:txBody>
      </p:sp>
      <p:pic>
        <p:nvPicPr>
          <p:cNvPr id="4" name="Picture 3">
            <a:extLst>
              <a:ext uri="{FF2B5EF4-FFF2-40B4-BE49-F238E27FC236}">
                <a16:creationId xmlns:a16="http://schemas.microsoft.com/office/drawing/2014/main" id="{89632E69-79C5-48C0-A173-3F71420BB371}"/>
              </a:ext>
            </a:extLst>
          </p:cNvPr>
          <p:cNvPicPr>
            <a:picLocks noChangeAspect="1"/>
          </p:cNvPicPr>
          <p:nvPr/>
        </p:nvPicPr>
        <p:blipFill>
          <a:blip r:embed="rId2"/>
          <a:stretch>
            <a:fillRect/>
          </a:stretch>
        </p:blipFill>
        <p:spPr>
          <a:xfrm>
            <a:off x="154112" y="2424701"/>
            <a:ext cx="11856378" cy="3887199"/>
          </a:xfrm>
          <a:prstGeom prst="rect">
            <a:avLst/>
          </a:prstGeom>
        </p:spPr>
      </p:pic>
    </p:spTree>
    <p:extLst>
      <p:ext uri="{BB962C8B-B14F-4D97-AF65-F5344CB8AC3E}">
        <p14:creationId xmlns:p14="http://schemas.microsoft.com/office/powerpoint/2010/main" val="23171245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5153D-2DB1-42ED-B4EA-C4F0C74F8BFC}"/>
              </a:ext>
            </a:extLst>
          </p:cNvPr>
          <p:cNvSpPr>
            <a:spLocks noGrp="1"/>
          </p:cNvSpPr>
          <p:nvPr>
            <p:ph type="title"/>
          </p:nvPr>
        </p:nvSpPr>
        <p:spPr/>
        <p:txBody>
          <a:bodyPr/>
          <a:lstStyle/>
          <a:p>
            <a:pPr algn="ctr"/>
            <a:r>
              <a:rPr lang="en-US" dirty="0">
                <a:latin typeface="Franklin Gothic Book" panose="020B0503020102020204" pitchFamily="34" charset="0"/>
              </a:rPr>
              <a:t>Can overproduction of indole influence the biosynthesis of stress hormones?</a:t>
            </a:r>
          </a:p>
        </p:txBody>
      </p:sp>
      <p:sp>
        <p:nvSpPr>
          <p:cNvPr id="3" name="Content Placeholder 2">
            <a:extLst>
              <a:ext uri="{FF2B5EF4-FFF2-40B4-BE49-F238E27FC236}">
                <a16:creationId xmlns:a16="http://schemas.microsoft.com/office/drawing/2014/main" id="{FDEE157E-0704-412A-B6FA-02AE4BA62BB4}"/>
              </a:ext>
            </a:extLst>
          </p:cNvPr>
          <p:cNvSpPr>
            <a:spLocks noGrp="1"/>
          </p:cNvSpPr>
          <p:nvPr>
            <p:ph idx="1"/>
          </p:nvPr>
        </p:nvSpPr>
        <p:spPr/>
        <p:txBody>
          <a:bodyPr/>
          <a:lstStyle/>
          <a:p>
            <a:pPr lvl="1"/>
            <a:r>
              <a:rPr lang="en-GB" dirty="0">
                <a:latin typeface="Franklin Gothic Book" panose="020B0503020102020204" pitchFamily="34" charset="0"/>
              </a:rPr>
              <a:t>For </a:t>
            </a:r>
            <a:r>
              <a:rPr lang="en-GB" b="1" dirty="0">
                <a:latin typeface="Franklin Gothic Book" panose="020B0503020102020204" pitchFamily="34" charset="0"/>
              </a:rPr>
              <a:t>catecholamines</a:t>
            </a:r>
            <a:r>
              <a:rPr lang="en-GB" dirty="0">
                <a:latin typeface="Franklin Gothic Book" panose="020B0503020102020204" pitchFamily="34" charset="0"/>
              </a:rPr>
              <a:t> produced by the adrenal medulla the expression of genes encoding</a:t>
            </a:r>
          </a:p>
          <a:p>
            <a:pPr marL="457200" lvl="1" indent="0">
              <a:buNone/>
            </a:pPr>
            <a:endParaRPr lang="en-GB" dirty="0">
              <a:latin typeface="Franklin Gothic Book" panose="020B0503020102020204" pitchFamily="34" charset="0"/>
            </a:endParaRPr>
          </a:p>
          <a:p>
            <a:pPr lvl="2"/>
            <a:r>
              <a:rPr lang="en-GB" dirty="0">
                <a:latin typeface="Franklin Gothic Book" panose="020B0503020102020204" pitchFamily="34" charset="0"/>
              </a:rPr>
              <a:t> Tyrosine hydroxylase (Th):</a:t>
            </a:r>
            <a:r>
              <a:rPr lang="en-GB" dirty="0" err="1">
                <a:latin typeface="Franklin Gothic Book" panose="020B0503020102020204" pitchFamily="34" charset="0"/>
              </a:rPr>
              <a:t>catalyzes</a:t>
            </a:r>
            <a:r>
              <a:rPr lang="en-GB" dirty="0">
                <a:latin typeface="Franklin Gothic Book" panose="020B0503020102020204" pitchFamily="34" charset="0"/>
              </a:rPr>
              <a:t> the conversion of the amino acid L-tyrosine to L-3,4-dihydroxyphenylalanine</a:t>
            </a:r>
          </a:p>
          <a:p>
            <a:pPr lvl="2"/>
            <a:endParaRPr lang="en-GB" dirty="0">
              <a:latin typeface="Franklin Gothic Book" panose="020B0503020102020204" pitchFamily="34" charset="0"/>
            </a:endParaRPr>
          </a:p>
          <a:p>
            <a:pPr lvl="2"/>
            <a:r>
              <a:rPr lang="en-GB" dirty="0">
                <a:latin typeface="Franklin Gothic Book" panose="020B0503020102020204" pitchFamily="34" charset="0"/>
              </a:rPr>
              <a:t> dopamine </a:t>
            </a:r>
            <a:r>
              <a:rPr lang="el-GR" dirty="0">
                <a:latin typeface="Franklin Gothic Book" panose="020B0503020102020204" pitchFamily="34" charset="0"/>
              </a:rPr>
              <a:t>β-</a:t>
            </a:r>
            <a:r>
              <a:rPr lang="en-GB" dirty="0">
                <a:latin typeface="Franklin Gothic Book" panose="020B0503020102020204" pitchFamily="34" charset="0"/>
              </a:rPr>
              <a:t>hydroxylase (</a:t>
            </a:r>
            <a:r>
              <a:rPr lang="en-GB" dirty="0" err="1">
                <a:latin typeface="Franklin Gothic Book" panose="020B0503020102020204" pitchFamily="34" charset="0"/>
              </a:rPr>
              <a:t>Dbh</a:t>
            </a:r>
            <a:r>
              <a:rPr lang="en-GB" dirty="0">
                <a:latin typeface="Franklin Gothic Book" panose="020B0503020102020204" pitchFamily="34" charset="0"/>
              </a:rPr>
              <a:t>): converts dopamine to norepinephrine, (neurotransmitters) that transmit signals between nerve cells</a:t>
            </a:r>
          </a:p>
          <a:p>
            <a:pPr marL="914400" lvl="2" indent="0">
              <a:buNone/>
            </a:pPr>
            <a:endParaRPr lang="en-GB" dirty="0">
              <a:latin typeface="Franklin Gothic Book" panose="020B0503020102020204" pitchFamily="34" charset="0"/>
            </a:endParaRPr>
          </a:p>
          <a:p>
            <a:pPr lvl="2"/>
            <a:r>
              <a:rPr lang="en-GB" dirty="0" err="1">
                <a:latin typeface="Franklin Gothic Book" panose="020B0503020102020204" pitchFamily="34" charset="0"/>
              </a:rPr>
              <a:t>Phenylethanolamine</a:t>
            </a:r>
            <a:r>
              <a:rPr lang="en-GB" dirty="0">
                <a:latin typeface="Franklin Gothic Book" panose="020B0503020102020204" pitchFamily="34" charset="0"/>
              </a:rPr>
              <a:t> N-methyltransferase (</a:t>
            </a:r>
            <a:r>
              <a:rPr lang="en-GB" dirty="0" err="1">
                <a:latin typeface="Franklin Gothic Book" panose="020B0503020102020204" pitchFamily="34" charset="0"/>
              </a:rPr>
              <a:t>Pnmt</a:t>
            </a:r>
            <a:r>
              <a:rPr lang="en-GB" dirty="0">
                <a:latin typeface="Franklin Gothic Book" panose="020B0503020102020204" pitchFamily="34" charset="0"/>
              </a:rPr>
              <a:t>): converts norepinephrine to epinephrine</a:t>
            </a:r>
          </a:p>
          <a:p>
            <a:endParaRPr lang="en-US" dirty="0"/>
          </a:p>
        </p:txBody>
      </p:sp>
    </p:spTree>
    <p:extLst>
      <p:ext uri="{BB962C8B-B14F-4D97-AF65-F5344CB8AC3E}">
        <p14:creationId xmlns:p14="http://schemas.microsoft.com/office/powerpoint/2010/main" val="187758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C5EB-B3E2-41F5-B6EA-A71199C7F949}"/>
              </a:ext>
            </a:extLst>
          </p:cNvPr>
          <p:cNvSpPr>
            <a:spLocks noGrp="1"/>
          </p:cNvSpPr>
          <p:nvPr>
            <p:ph type="title"/>
          </p:nvPr>
        </p:nvSpPr>
        <p:spPr/>
        <p:txBody>
          <a:bodyPr/>
          <a:lstStyle/>
          <a:p>
            <a:pPr algn="ctr"/>
            <a:r>
              <a:rPr lang="en-US" dirty="0">
                <a:latin typeface="Franklin Gothic Book" panose="020B0503020102020204" pitchFamily="34" charset="0"/>
              </a:rPr>
              <a:t>Treatment options for MDD</a:t>
            </a:r>
          </a:p>
        </p:txBody>
      </p:sp>
      <p:sp>
        <p:nvSpPr>
          <p:cNvPr id="3" name="Content Placeholder 2">
            <a:extLst>
              <a:ext uri="{FF2B5EF4-FFF2-40B4-BE49-F238E27FC236}">
                <a16:creationId xmlns:a16="http://schemas.microsoft.com/office/drawing/2014/main" id="{AB712250-D308-48DA-9BE0-FDFA03F1100B}"/>
              </a:ext>
            </a:extLst>
          </p:cNvPr>
          <p:cNvSpPr>
            <a:spLocks noGrp="1"/>
          </p:cNvSpPr>
          <p:nvPr>
            <p:ph idx="1"/>
          </p:nvPr>
        </p:nvSpPr>
        <p:spPr/>
        <p:txBody>
          <a:bodyPr>
            <a:normAutofit/>
          </a:bodyPr>
          <a:lstStyle/>
          <a:p>
            <a:r>
              <a:rPr lang="en-GB" sz="3200" dirty="0">
                <a:latin typeface="Franklin Gothic Book" panose="020B0503020102020204" pitchFamily="34" charset="0"/>
              </a:rPr>
              <a:t>Traditional antidepressants </a:t>
            </a:r>
          </a:p>
          <a:p>
            <a:pPr lvl="1"/>
            <a:r>
              <a:rPr lang="en-GB" sz="3200" dirty="0">
                <a:latin typeface="Franklin Gothic Book" panose="020B0503020102020204" pitchFamily="34" charset="0"/>
              </a:rPr>
              <a:t>SSRIs</a:t>
            </a:r>
          </a:p>
          <a:p>
            <a:pPr lvl="1"/>
            <a:r>
              <a:rPr lang="en-GB" sz="3200" dirty="0">
                <a:latin typeface="Franklin Gothic Book" panose="020B0503020102020204" pitchFamily="34" charset="0"/>
              </a:rPr>
              <a:t>Ketamine</a:t>
            </a:r>
          </a:p>
          <a:p>
            <a:r>
              <a:rPr lang="en-US" sz="3200" dirty="0">
                <a:latin typeface="Franklin Gothic Book" panose="020B0503020102020204" pitchFamily="34" charset="0"/>
              </a:rPr>
              <a:t>Most antidepressants require chronic administration for long term effect</a:t>
            </a:r>
          </a:p>
          <a:p>
            <a:r>
              <a:rPr lang="en-US" sz="3200" dirty="0">
                <a:latin typeface="Franklin Gothic Book" panose="020B0503020102020204" pitchFamily="34" charset="0"/>
              </a:rPr>
              <a:t>Psychedelics based drugs are being developed.</a:t>
            </a:r>
          </a:p>
          <a:p>
            <a:r>
              <a:rPr lang="en-US" sz="3200" dirty="0">
                <a:solidFill>
                  <a:srgbClr val="FF0000"/>
                </a:solidFill>
                <a:latin typeface="Franklin Gothic Book" panose="020B0503020102020204" pitchFamily="34" charset="0"/>
              </a:rPr>
              <a:t>What about the gut-mediated therapy option?</a:t>
            </a:r>
          </a:p>
          <a:p>
            <a:endParaRPr lang="en-US" dirty="0"/>
          </a:p>
        </p:txBody>
      </p:sp>
    </p:spTree>
    <p:extLst>
      <p:ext uri="{BB962C8B-B14F-4D97-AF65-F5344CB8AC3E}">
        <p14:creationId xmlns:p14="http://schemas.microsoft.com/office/powerpoint/2010/main" val="277986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84BF4-FF42-4218-9660-6781FD6B92A2}"/>
              </a:ext>
            </a:extLst>
          </p:cNvPr>
          <p:cNvSpPr>
            <a:spLocks noGrp="1"/>
          </p:cNvSpPr>
          <p:nvPr>
            <p:ph type="title"/>
          </p:nvPr>
        </p:nvSpPr>
        <p:spPr>
          <a:xfrm>
            <a:off x="606176" y="139095"/>
            <a:ext cx="10747624" cy="1325563"/>
          </a:xfrm>
        </p:spPr>
        <p:txBody>
          <a:bodyPr>
            <a:noAutofit/>
          </a:bodyPr>
          <a:lstStyle/>
          <a:p>
            <a:pPr algn="ctr"/>
            <a:r>
              <a:rPr lang="en-GB" sz="3200" dirty="0">
                <a:latin typeface="Franklin Gothic Book" panose="020B0503020102020204" pitchFamily="34" charset="0"/>
              </a:rPr>
              <a:t>Exposure to the UCMS led to a significant increase of the expression of the </a:t>
            </a:r>
            <a:r>
              <a:rPr lang="en-GB" sz="3200" i="1" dirty="0" err="1">
                <a:latin typeface="Franklin Gothic Book" panose="020B0503020102020204" pitchFamily="34" charset="0"/>
              </a:rPr>
              <a:t>Pnmt</a:t>
            </a:r>
            <a:r>
              <a:rPr lang="en-GB" sz="3200" dirty="0">
                <a:latin typeface="Franklin Gothic Book" panose="020B0503020102020204" pitchFamily="34" charset="0"/>
              </a:rPr>
              <a:t> gene in “I+” mice but not in “I−” mice. </a:t>
            </a:r>
            <a:endParaRPr lang="en-US" sz="3200" dirty="0">
              <a:latin typeface="Franklin Gothic Book" panose="020B0503020102020204" pitchFamily="34" charset="0"/>
            </a:endParaRPr>
          </a:p>
        </p:txBody>
      </p:sp>
      <p:pic>
        <p:nvPicPr>
          <p:cNvPr id="4" name="Picture 3">
            <a:extLst>
              <a:ext uri="{FF2B5EF4-FFF2-40B4-BE49-F238E27FC236}">
                <a16:creationId xmlns:a16="http://schemas.microsoft.com/office/drawing/2014/main" id="{B5B4E6A2-692D-40D1-9366-C4F711A301A5}"/>
              </a:ext>
            </a:extLst>
          </p:cNvPr>
          <p:cNvPicPr>
            <a:picLocks noChangeAspect="1"/>
          </p:cNvPicPr>
          <p:nvPr/>
        </p:nvPicPr>
        <p:blipFill>
          <a:blip r:embed="rId2"/>
          <a:stretch>
            <a:fillRect/>
          </a:stretch>
        </p:blipFill>
        <p:spPr>
          <a:xfrm>
            <a:off x="606176" y="1828800"/>
            <a:ext cx="10747624" cy="3860408"/>
          </a:xfrm>
          <a:prstGeom prst="rect">
            <a:avLst/>
          </a:prstGeom>
        </p:spPr>
      </p:pic>
      <p:sp>
        <p:nvSpPr>
          <p:cNvPr id="3" name="TextBox 2">
            <a:extLst>
              <a:ext uri="{FF2B5EF4-FFF2-40B4-BE49-F238E27FC236}">
                <a16:creationId xmlns:a16="http://schemas.microsoft.com/office/drawing/2014/main" id="{428E4E03-B6C3-47A3-8092-11A681B64DB6}"/>
              </a:ext>
            </a:extLst>
          </p:cNvPr>
          <p:cNvSpPr txBox="1"/>
          <p:nvPr/>
        </p:nvSpPr>
        <p:spPr>
          <a:xfrm>
            <a:off x="1695236" y="5856269"/>
            <a:ext cx="8209052" cy="523220"/>
          </a:xfrm>
          <a:prstGeom prst="rect">
            <a:avLst/>
          </a:prstGeom>
          <a:noFill/>
        </p:spPr>
        <p:txBody>
          <a:bodyPr wrap="square" rtlCol="0">
            <a:spAutoFit/>
          </a:bodyPr>
          <a:lstStyle/>
          <a:p>
            <a:r>
              <a:rPr lang="en-US" sz="2800" dirty="0">
                <a:solidFill>
                  <a:srgbClr val="FF0000"/>
                </a:solidFill>
                <a:latin typeface="Franklin Gothic Book" panose="020B0503020102020204" pitchFamily="34" charset="0"/>
              </a:rPr>
              <a:t>Why was only </a:t>
            </a:r>
            <a:r>
              <a:rPr lang="en-US" sz="2800" i="1" dirty="0" err="1">
                <a:solidFill>
                  <a:srgbClr val="FF0000"/>
                </a:solidFill>
                <a:latin typeface="Franklin Gothic Book" panose="020B0503020102020204" pitchFamily="34" charset="0"/>
              </a:rPr>
              <a:t>Pnmt</a:t>
            </a:r>
            <a:r>
              <a:rPr lang="en-US" sz="2800" dirty="0">
                <a:solidFill>
                  <a:srgbClr val="FF0000"/>
                </a:solidFill>
                <a:latin typeface="Franklin Gothic Book" panose="020B0503020102020204" pitchFamily="34" charset="0"/>
              </a:rPr>
              <a:t> mRNA found in high abundance?</a:t>
            </a:r>
          </a:p>
        </p:txBody>
      </p:sp>
    </p:spTree>
    <p:extLst>
      <p:ext uri="{BB962C8B-B14F-4D97-AF65-F5344CB8AC3E}">
        <p14:creationId xmlns:p14="http://schemas.microsoft.com/office/powerpoint/2010/main" val="12054173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55DA0-DF8A-4105-83AB-7139B54CE14A}"/>
              </a:ext>
            </a:extLst>
          </p:cNvPr>
          <p:cNvSpPr>
            <a:spLocks noGrp="1"/>
          </p:cNvSpPr>
          <p:nvPr>
            <p:ph type="title"/>
          </p:nvPr>
        </p:nvSpPr>
        <p:spPr>
          <a:xfrm>
            <a:off x="838200" y="365125"/>
            <a:ext cx="4761216" cy="1325563"/>
          </a:xfrm>
        </p:spPr>
        <p:txBody>
          <a:bodyPr/>
          <a:lstStyle/>
          <a:p>
            <a:pPr algn="ctr"/>
            <a:r>
              <a:rPr lang="en-US" dirty="0">
                <a:latin typeface="Franklin Gothic Book" panose="020B0503020102020204" pitchFamily="34" charset="0"/>
              </a:rPr>
              <a:t>Summary </a:t>
            </a:r>
          </a:p>
        </p:txBody>
      </p:sp>
      <p:sp>
        <p:nvSpPr>
          <p:cNvPr id="3" name="Content Placeholder 2">
            <a:extLst>
              <a:ext uri="{FF2B5EF4-FFF2-40B4-BE49-F238E27FC236}">
                <a16:creationId xmlns:a16="http://schemas.microsoft.com/office/drawing/2014/main" id="{045B4834-CFC3-446D-8CCE-24BBBA8241AE}"/>
              </a:ext>
            </a:extLst>
          </p:cNvPr>
          <p:cNvSpPr>
            <a:spLocks noGrp="1"/>
          </p:cNvSpPr>
          <p:nvPr>
            <p:ph idx="1"/>
          </p:nvPr>
        </p:nvSpPr>
        <p:spPr>
          <a:xfrm>
            <a:off x="324492" y="1413125"/>
            <a:ext cx="6816047" cy="4351338"/>
          </a:xfrm>
        </p:spPr>
        <p:txBody>
          <a:bodyPr>
            <a:normAutofit lnSpcReduction="10000"/>
          </a:bodyPr>
          <a:lstStyle/>
          <a:p>
            <a:r>
              <a:rPr lang="en-GB" dirty="0">
                <a:latin typeface="Franklin Gothic Book" panose="020B0503020102020204" pitchFamily="34" charset="0"/>
              </a:rPr>
              <a:t>Chronic indole production by the gut microbiota increased the vulnerability of male mice to the adverse effects of chronic mild stress on emotional </a:t>
            </a:r>
            <a:r>
              <a:rPr lang="en-GB" dirty="0" err="1">
                <a:latin typeface="Franklin Gothic Book" panose="020B0503020102020204" pitchFamily="34" charset="0"/>
              </a:rPr>
              <a:t>behaviors</a:t>
            </a:r>
            <a:endParaRPr lang="en-GB" dirty="0">
              <a:latin typeface="Franklin Gothic Book" panose="020B0503020102020204" pitchFamily="34" charset="0"/>
            </a:endParaRPr>
          </a:p>
          <a:p>
            <a:endParaRPr lang="en-GB" dirty="0">
              <a:latin typeface="Franklin Gothic Book" panose="020B0503020102020204" pitchFamily="34" charset="0"/>
            </a:endParaRPr>
          </a:p>
          <a:p>
            <a:r>
              <a:rPr lang="en-GB" dirty="0">
                <a:latin typeface="Franklin Gothic Book" panose="020B0503020102020204" pitchFamily="34" charset="0"/>
              </a:rPr>
              <a:t>It also targeted catecholamine biosynthetic pathway of the adrenal medulla, which plays a pivotal role in body’s physiological adaptation to stressful events.</a:t>
            </a:r>
          </a:p>
          <a:p>
            <a:endParaRPr lang="en-US" dirty="0"/>
          </a:p>
        </p:txBody>
      </p:sp>
      <p:pic>
        <p:nvPicPr>
          <p:cNvPr id="5122" name="Picture 2" descr="Adrenaline Rush (IMAX)">
            <a:extLst>
              <a:ext uri="{FF2B5EF4-FFF2-40B4-BE49-F238E27FC236}">
                <a16:creationId xmlns:a16="http://schemas.microsoft.com/office/drawing/2014/main" id="{A971743E-8160-4598-BF5F-075E1FE68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539" y="1"/>
            <a:ext cx="50514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6821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84BD-496A-499C-AEA9-BFBCFBD29174}"/>
              </a:ext>
            </a:extLst>
          </p:cNvPr>
          <p:cNvSpPr>
            <a:spLocks noGrp="1"/>
          </p:cNvSpPr>
          <p:nvPr>
            <p:ph type="title"/>
          </p:nvPr>
        </p:nvSpPr>
        <p:spPr/>
        <p:txBody>
          <a:bodyPr/>
          <a:lstStyle/>
          <a:p>
            <a:pPr algn="ctr"/>
            <a:r>
              <a:rPr lang="en-US" dirty="0">
                <a:latin typeface="Franklin Gothic Book" panose="020B0503020102020204" pitchFamily="34" charset="0"/>
              </a:rPr>
              <a:t>Significance/conclusion</a:t>
            </a:r>
          </a:p>
        </p:txBody>
      </p:sp>
      <p:sp>
        <p:nvSpPr>
          <p:cNvPr id="3" name="Content Placeholder 2">
            <a:extLst>
              <a:ext uri="{FF2B5EF4-FFF2-40B4-BE49-F238E27FC236}">
                <a16:creationId xmlns:a16="http://schemas.microsoft.com/office/drawing/2014/main" id="{9D5A4EDD-CE8C-4A3C-88B3-29DD71BBD446}"/>
              </a:ext>
            </a:extLst>
          </p:cNvPr>
          <p:cNvSpPr>
            <a:spLocks noGrp="1"/>
          </p:cNvSpPr>
          <p:nvPr>
            <p:ph idx="1"/>
          </p:nvPr>
        </p:nvSpPr>
        <p:spPr/>
        <p:txBody>
          <a:bodyPr/>
          <a:lstStyle/>
          <a:p>
            <a:r>
              <a:rPr lang="en-GB" dirty="0">
                <a:solidFill>
                  <a:srgbClr val="231F20"/>
                </a:solidFill>
                <a:latin typeface="Franklin Gothic Book" panose="020B0503020102020204" pitchFamily="34" charset="0"/>
              </a:rPr>
              <a:t>U</a:t>
            </a:r>
            <a:r>
              <a:rPr lang="en-GB" sz="2800" b="0" i="0" u="none" strike="noStrike" baseline="0" dirty="0">
                <a:solidFill>
                  <a:srgbClr val="231F20"/>
                </a:solidFill>
                <a:latin typeface="Franklin Gothic Book" panose="020B0503020102020204" pitchFamily="34" charset="0"/>
              </a:rPr>
              <a:t>ncovers the pathologic mechanism(s) underlying depression as well as revealing the need for innovative gut-mediated therapies for depression</a:t>
            </a:r>
            <a:endParaRPr lang="en-GB" dirty="0">
              <a:latin typeface="Franklin Gothic Book" panose="020B0503020102020204" pitchFamily="34" charset="0"/>
            </a:endParaRPr>
          </a:p>
          <a:p>
            <a:pPr lvl="1"/>
            <a:r>
              <a:rPr lang="en-GB" dirty="0">
                <a:latin typeface="Franklin Gothic Book" panose="020B0503020102020204" pitchFamily="34" charset="0"/>
              </a:rPr>
              <a:t> Advances the concept that targeting the gut microbiota may be a viable therapeutic strategy for novel antidepressant development in sub groups of depressed patients and may augment depression prevention strategies. </a:t>
            </a:r>
          </a:p>
        </p:txBody>
      </p:sp>
    </p:spTree>
    <p:extLst>
      <p:ext uri="{BB962C8B-B14F-4D97-AF65-F5344CB8AC3E}">
        <p14:creationId xmlns:p14="http://schemas.microsoft.com/office/powerpoint/2010/main" val="1514202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5BFB0-1DDC-4DA9-A616-85C1555CAEBA}"/>
              </a:ext>
            </a:extLst>
          </p:cNvPr>
          <p:cNvSpPr>
            <a:spLocks noGrp="1"/>
          </p:cNvSpPr>
          <p:nvPr>
            <p:ph type="title"/>
          </p:nvPr>
        </p:nvSpPr>
        <p:spPr/>
        <p:txBody>
          <a:bodyPr/>
          <a:lstStyle/>
          <a:p>
            <a:pPr algn="ctr"/>
            <a:r>
              <a:rPr lang="en-US" dirty="0">
                <a:latin typeface="Franklin Gothic Book" panose="020B0503020102020204" pitchFamily="34" charset="0"/>
              </a:rPr>
              <a:t>Traditional therapies</a:t>
            </a:r>
          </a:p>
        </p:txBody>
      </p:sp>
      <p:sp>
        <p:nvSpPr>
          <p:cNvPr id="3" name="Content Placeholder 2">
            <a:extLst>
              <a:ext uri="{FF2B5EF4-FFF2-40B4-BE49-F238E27FC236}">
                <a16:creationId xmlns:a16="http://schemas.microsoft.com/office/drawing/2014/main" id="{EBECDD71-4592-452D-8C04-4F402647DC9C}"/>
              </a:ext>
            </a:extLst>
          </p:cNvPr>
          <p:cNvSpPr>
            <a:spLocks noGrp="1"/>
          </p:cNvSpPr>
          <p:nvPr>
            <p:ph idx="1"/>
          </p:nvPr>
        </p:nvSpPr>
        <p:spPr/>
        <p:txBody>
          <a:bodyPr/>
          <a:lstStyle/>
          <a:p>
            <a:r>
              <a:rPr lang="en-GB" dirty="0">
                <a:solidFill>
                  <a:srgbClr val="000000"/>
                </a:solidFill>
                <a:latin typeface="Franklin Gothic Book" panose="020B0503020102020204" pitchFamily="34" charset="0"/>
              </a:rPr>
              <a:t>R</a:t>
            </a:r>
            <a:r>
              <a:rPr lang="en-GB" b="0" i="0" dirty="0">
                <a:solidFill>
                  <a:srgbClr val="000000"/>
                </a:solidFill>
                <a:effectLst/>
                <a:latin typeface="Franklin Gothic Book" panose="020B0503020102020204" pitchFamily="34" charset="0"/>
              </a:rPr>
              <a:t>egulate the brain </a:t>
            </a:r>
          </a:p>
          <a:p>
            <a:r>
              <a:rPr lang="en-GB" b="0" i="0" dirty="0">
                <a:solidFill>
                  <a:srgbClr val="000000"/>
                </a:solidFill>
                <a:effectLst/>
                <a:latin typeface="Franklin Gothic Book" panose="020B0503020102020204" pitchFamily="34" charset="0"/>
              </a:rPr>
              <a:t>Influence gut microbiota</a:t>
            </a:r>
          </a:p>
          <a:p>
            <a:pPr lvl="1"/>
            <a:r>
              <a:rPr lang="en-GB" b="0" i="0" dirty="0">
                <a:solidFill>
                  <a:srgbClr val="000000"/>
                </a:solidFill>
                <a:effectLst/>
                <a:latin typeface="Franklin Gothic Book" panose="020B0503020102020204" pitchFamily="34" charset="0"/>
              </a:rPr>
              <a:t>The first antidepressant, </a:t>
            </a:r>
            <a:r>
              <a:rPr lang="en-GB" b="1" i="0" dirty="0">
                <a:solidFill>
                  <a:srgbClr val="000000"/>
                </a:solidFill>
                <a:effectLst/>
                <a:latin typeface="Franklin Gothic Book" panose="020B0503020102020204" pitchFamily="34" charset="0"/>
              </a:rPr>
              <a:t>isoniazid</a:t>
            </a:r>
            <a:r>
              <a:rPr lang="en-GB" b="0" i="0" dirty="0">
                <a:solidFill>
                  <a:srgbClr val="000000"/>
                </a:solidFill>
                <a:effectLst/>
                <a:latin typeface="Franklin Gothic Book" panose="020B0503020102020204" pitchFamily="34" charset="0"/>
              </a:rPr>
              <a:t>, was originally used to treat </a:t>
            </a:r>
            <a:r>
              <a:rPr lang="en-GB" b="0" i="1" dirty="0">
                <a:solidFill>
                  <a:srgbClr val="000000"/>
                </a:solidFill>
                <a:effectLst/>
                <a:latin typeface="Franklin Gothic Book" panose="020B0503020102020204" pitchFamily="34" charset="0"/>
              </a:rPr>
              <a:t>Mycobacterium tuberculosis</a:t>
            </a:r>
          </a:p>
          <a:p>
            <a:pPr lvl="1"/>
            <a:r>
              <a:rPr lang="en-US" b="1" i="0" dirty="0">
                <a:solidFill>
                  <a:srgbClr val="000000"/>
                </a:solidFill>
                <a:effectLst/>
                <a:latin typeface="Franklin Gothic Book" panose="020B0503020102020204" pitchFamily="34" charset="0"/>
              </a:rPr>
              <a:t>SSRI</a:t>
            </a:r>
            <a:r>
              <a:rPr lang="en-US" dirty="0">
                <a:solidFill>
                  <a:srgbClr val="000000"/>
                </a:solidFill>
                <a:latin typeface="Franklin Gothic Book" panose="020B0503020102020204" pitchFamily="34" charset="0"/>
              </a:rPr>
              <a:t>s</a:t>
            </a:r>
            <a:r>
              <a:rPr lang="en-US" b="0" i="0" dirty="0">
                <a:solidFill>
                  <a:srgbClr val="000000"/>
                </a:solidFill>
                <a:effectLst/>
                <a:latin typeface="Franklin Gothic Book" panose="020B0503020102020204" pitchFamily="34" charset="0"/>
              </a:rPr>
              <a:t> can inhibit the proliferation of Gram-positive bacteria</a:t>
            </a:r>
          </a:p>
          <a:p>
            <a:pPr lvl="1"/>
            <a:r>
              <a:rPr lang="en-US" b="1" i="0" dirty="0">
                <a:solidFill>
                  <a:srgbClr val="000000"/>
                </a:solidFill>
                <a:effectLst/>
                <a:latin typeface="Franklin Gothic Book" panose="020B0503020102020204" pitchFamily="34" charset="0"/>
              </a:rPr>
              <a:t>ketamine </a:t>
            </a:r>
            <a:r>
              <a:rPr lang="en-US" b="0" i="0" dirty="0">
                <a:solidFill>
                  <a:srgbClr val="000000"/>
                </a:solidFill>
                <a:effectLst/>
                <a:latin typeface="Franklin Gothic Book" panose="020B0503020102020204" pitchFamily="34" charset="0"/>
              </a:rPr>
              <a:t>can inhibit the proliferation of </a:t>
            </a:r>
            <a:r>
              <a:rPr lang="en-US" b="0" i="1" dirty="0">
                <a:solidFill>
                  <a:srgbClr val="000000"/>
                </a:solidFill>
                <a:effectLst/>
                <a:latin typeface="Franklin Gothic Book" panose="020B0503020102020204" pitchFamily="34" charset="0"/>
              </a:rPr>
              <a:t>Staphylococcus</a:t>
            </a:r>
            <a:r>
              <a:rPr lang="en-US" b="0" i="0" dirty="0">
                <a:solidFill>
                  <a:srgbClr val="000000"/>
                </a:solidFill>
                <a:effectLst/>
                <a:latin typeface="Franklin Gothic Book" panose="020B0503020102020204" pitchFamily="34" charset="0"/>
              </a:rPr>
              <a:t>, </a:t>
            </a:r>
            <a:r>
              <a:rPr lang="en-US" b="0" i="1" dirty="0">
                <a:solidFill>
                  <a:srgbClr val="000000"/>
                </a:solidFill>
                <a:effectLst/>
                <a:latin typeface="Franklin Gothic Book" panose="020B0503020102020204" pitchFamily="34" charset="0"/>
              </a:rPr>
              <a:t>Enterococcus</a:t>
            </a:r>
            <a:r>
              <a:rPr lang="en-US" b="0" i="0" dirty="0">
                <a:solidFill>
                  <a:srgbClr val="000000"/>
                </a:solidFill>
                <a:effectLst/>
                <a:latin typeface="Franklin Gothic Book" panose="020B0503020102020204" pitchFamily="34" charset="0"/>
              </a:rPr>
              <a:t>, and </a:t>
            </a:r>
            <a:r>
              <a:rPr lang="en-US" b="0" i="1" dirty="0">
                <a:solidFill>
                  <a:srgbClr val="000000"/>
                </a:solidFill>
                <a:effectLst/>
                <a:latin typeface="Franklin Gothic Book" panose="020B0503020102020204" pitchFamily="34" charset="0"/>
              </a:rPr>
              <a:t>Candida albicans</a:t>
            </a:r>
            <a:r>
              <a:rPr lang="en-US" b="0" i="0" dirty="0">
                <a:solidFill>
                  <a:srgbClr val="000000"/>
                </a:solidFill>
                <a:effectLst/>
                <a:latin typeface="Franklin Gothic Book" panose="020B0503020102020204" pitchFamily="34" charset="0"/>
              </a:rPr>
              <a:t>. </a:t>
            </a:r>
          </a:p>
          <a:p>
            <a:r>
              <a:rPr lang="en-GB" dirty="0">
                <a:solidFill>
                  <a:srgbClr val="000000"/>
                </a:solidFill>
                <a:latin typeface="Franklin Gothic Book" panose="020B0503020102020204" pitchFamily="34" charset="0"/>
              </a:rPr>
              <a:t>T</a:t>
            </a:r>
            <a:r>
              <a:rPr lang="en-GB" b="0" i="0" dirty="0">
                <a:solidFill>
                  <a:srgbClr val="000000"/>
                </a:solidFill>
                <a:effectLst/>
                <a:latin typeface="Franklin Gothic Book" panose="020B0503020102020204" pitchFamily="34" charset="0"/>
              </a:rPr>
              <a:t>heir antidepressant effects are probably partly related with the regulation of the microbiota–gut–brain axis</a:t>
            </a:r>
          </a:p>
          <a:p>
            <a:pPr lvl="1"/>
            <a:endParaRPr lang="en-US" dirty="0">
              <a:latin typeface="Franklin Gothic Book" panose="020B0503020102020204" pitchFamily="34" charset="0"/>
            </a:endParaRPr>
          </a:p>
        </p:txBody>
      </p:sp>
    </p:spTree>
    <p:extLst>
      <p:ext uri="{BB962C8B-B14F-4D97-AF65-F5344CB8AC3E}">
        <p14:creationId xmlns:p14="http://schemas.microsoft.com/office/powerpoint/2010/main" val="122883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7359BC-EC73-434F-9EB8-E235893812AD}"/>
              </a:ext>
            </a:extLst>
          </p:cNvPr>
          <p:cNvSpPr>
            <a:spLocks noGrp="1"/>
          </p:cNvSpPr>
          <p:nvPr>
            <p:ph idx="1"/>
          </p:nvPr>
        </p:nvSpPr>
        <p:spPr>
          <a:xfrm>
            <a:off x="838199" y="1825625"/>
            <a:ext cx="4268057" cy="4351338"/>
          </a:xfrm>
        </p:spPr>
        <p:txBody>
          <a:bodyPr/>
          <a:lstStyle/>
          <a:p>
            <a:r>
              <a:rPr lang="en-US" sz="2800" dirty="0">
                <a:latin typeface="Franklin Gothic Book" panose="020B0503020102020204" pitchFamily="34" charset="0"/>
              </a:rPr>
              <a:t>Targeting gut microbiota as a viable therapeutic strategy for novel antidepressant</a:t>
            </a:r>
          </a:p>
          <a:p>
            <a:endParaRPr lang="en-US" dirty="0"/>
          </a:p>
        </p:txBody>
      </p:sp>
      <p:pic>
        <p:nvPicPr>
          <p:cNvPr id="1026" name="Picture 2">
            <a:extLst>
              <a:ext uri="{FF2B5EF4-FFF2-40B4-BE49-F238E27FC236}">
                <a16:creationId xmlns:a16="http://schemas.microsoft.com/office/drawing/2014/main" id="{83A7312B-BF1C-46ED-BA2C-2092FE6EE3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7767" y="0"/>
            <a:ext cx="6904233" cy="655962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18FF3DE-5F17-4694-821B-4CFBAF644609}"/>
              </a:ext>
            </a:extLst>
          </p:cNvPr>
          <p:cNvSpPr txBox="1"/>
          <p:nvPr/>
        </p:nvSpPr>
        <p:spPr>
          <a:xfrm>
            <a:off x="6624263" y="6488668"/>
            <a:ext cx="6097712" cy="369332"/>
          </a:xfrm>
          <a:prstGeom prst="rect">
            <a:avLst/>
          </a:prstGeom>
          <a:noFill/>
        </p:spPr>
        <p:txBody>
          <a:bodyPr wrap="square">
            <a:spAutoFit/>
          </a:bodyPr>
          <a:lstStyle/>
          <a:p>
            <a:r>
              <a:rPr lang="en-US" dirty="0"/>
              <a:t>https://www.ncbi.nlm.nih.gov/pmc/articles/PMC6032096/</a:t>
            </a:r>
          </a:p>
        </p:txBody>
      </p:sp>
      <p:sp>
        <p:nvSpPr>
          <p:cNvPr id="7" name="Title 6">
            <a:extLst>
              <a:ext uri="{FF2B5EF4-FFF2-40B4-BE49-F238E27FC236}">
                <a16:creationId xmlns:a16="http://schemas.microsoft.com/office/drawing/2014/main" id="{600C1C43-D77C-4F23-8B9D-D48F1E3879F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6465118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E4C4B-B745-458B-93A4-D11A0ECCB443}"/>
              </a:ext>
            </a:extLst>
          </p:cNvPr>
          <p:cNvSpPr>
            <a:spLocks noGrp="1"/>
          </p:cNvSpPr>
          <p:nvPr>
            <p:ph type="title"/>
          </p:nvPr>
        </p:nvSpPr>
        <p:spPr/>
        <p:txBody>
          <a:bodyPr/>
          <a:lstStyle/>
          <a:p>
            <a:r>
              <a:rPr lang="en-US" dirty="0">
                <a:latin typeface="Franklin Gothic Book" panose="020B0503020102020204" pitchFamily="34" charset="0"/>
              </a:rPr>
              <a:t>Gut-Brain Axis </a:t>
            </a:r>
          </a:p>
        </p:txBody>
      </p:sp>
      <p:sp>
        <p:nvSpPr>
          <p:cNvPr id="3" name="Content Placeholder 2">
            <a:extLst>
              <a:ext uri="{FF2B5EF4-FFF2-40B4-BE49-F238E27FC236}">
                <a16:creationId xmlns:a16="http://schemas.microsoft.com/office/drawing/2014/main" id="{977AB213-779E-4F58-92A5-1B42B1C168E5}"/>
              </a:ext>
            </a:extLst>
          </p:cNvPr>
          <p:cNvSpPr>
            <a:spLocks noGrp="1"/>
          </p:cNvSpPr>
          <p:nvPr>
            <p:ph idx="1"/>
          </p:nvPr>
        </p:nvSpPr>
        <p:spPr>
          <a:xfrm>
            <a:off x="355315" y="1690688"/>
            <a:ext cx="4648200" cy="4351338"/>
          </a:xfrm>
        </p:spPr>
        <p:txBody>
          <a:bodyPr>
            <a:noAutofit/>
          </a:bodyPr>
          <a:lstStyle/>
          <a:p>
            <a:r>
              <a:rPr lang="en-US" sz="3200" b="0" i="0" dirty="0">
                <a:solidFill>
                  <a:srgbClr val="1F1F1F"/>
                </a:solidFill>
                <a:effectLst/>
                <a:latin typeface="Franklin Gothic Book" panose="020B0503020102020204" pitchFamily="34" charset="0"/>
              </a:rPr>
              <a:t>The gut and the brain “talk” through</a:t>
            </a:r>
          </a:p>
          <a:p>
            <a:pPr lvl="1"/>
            <a:r>
              <a:rPr lang="en-GB" sz="2800" b="0" i="0" dirty="0">
                <a:effectLst/>
                <a:latin typeface="Franklin Gothic Book" panose="020B0503020102020204" pitchFamily="34" charset="0"/>
              </a:rPr>
              <a:t>Enteric nervous system </a:t>
            </a:r>
          </a:p>
          <a:p>
            <a:pPr lvl="1"/>
            <a:r>
              <a:rPr lang="en-GB" sz="2800" b="0" i="0" dirty="0" err="1">
                <a:effectLst/>
                <a:latin typeface="Franklin Gothic Book" panose="020B0503020102020204" pitchFamily="34" charset="0"/>
              </a:rPr>
              <a:t>Vagus</a:t>
            </a:r>
            <a:r>
              <a:rPr lang="en-GB" sz="2800" b="0" i="0" dirty="0">
                <a:effectLst/>
                <a:latin typeface="Franklin Gothic Book" panose="020B0503020102020204" pitchFamily="34" charset="0"/>
              </a:rPr>
              <a:t> nerve</a:t>
            </a:r>
          </a:p>
          <a:p>
            <a:pPr lvl="1"/>
            <a:r>
              <a:rPr lang="en-US" sz="2800" b="0" i="0" dirty="0">
                <a:effectLst/>
                <a:latin typeface="Franklin Gothic Book" panose="020B0503020102020204" pitchFamily="34" charset="0"/>
              </a:rPr>
              <a:t>Biochemical molecules</a:t>
            </a:r>
          </a:p>
          <a:p>
            <a:pPr lvl="2"/>
            <a:r>
              <a:rPr lang="en-US" sz="2400" b="0" i="0" dirty="0">
                <a:effectLst/>
                <a:latin typeface="Franklin Gothic Book" panose="020B0503020102020204" pitchFamily="34" charset="0"/>
              </a:rPr>
              <a:t> neurotransmitters </a:t>
            </a:r>
          </a:p>
        </p:txBody>
      </p:sp>
      <p:pic>
        <p:nvPicPr>
          <p:cNvPr id="4" name="Content Placeholder 4">
            <a:extLst>
              <a:ext uri="{FF2B5EF4-FFF2-40B4-BE49-F238E27FC236}">
                <a16:creationId xmlns:a16="http://schemas.microsoft.com/office/drawing/2014/main" id="{5093471A-7C16-4B54-9328-E1777E6D9C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5991" y="10274"/>
            <a:ext cx="6596009" cy="66889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TextBox 5">
            <a:extLst>
              <a:ext uri="{FF2B5EF4-FFF2-40B4-BE49-F238E27FC236}">
                <a16:creationId xmlns:a16="http://schemas.microsoft.com/office/drawing/2014/main" id="{0CBB9E33-65D2-4209-BDCD-0DA82E8B18D0}"/>
              </a:ext>
            </a:extLst>
          </p:cNvPr>
          <p:cNvSpPr txBox="1"/>
          <p:nvPr/>
        </p:nvSpPr>
        <p:spPr>
          <a:xfrm>
            <a:off x="7334250" y="6420800"/>
            <a:ext cx="6096000" cy="369332"/>
          </a:xfrm>
          <a:prstGeom prst="rect">
            <a:avLst/>
          </a:prstGeom>
          <a:noFill/>
        </p:spPr>
        <p:txBody>
          <a:bodyPr wrap="square">
            <a:spAutoFit/>
          </a:bodyPr>
          <a:lstStyle/>
          <a:p>
            <a:r>
              <a:rPr lang="en-US" b="0" i="0" u="none" strike="noStrike" dirty="0">
                <a:solidFill>
                  <a:srgbClr val="5E8AB4"/>
                </a:solidFill>
                <a:effectLst/>
                <a:latin typeface="Muli"/>
                <a:hlinkClick r:id="rId3"/>
              </a:rPr>
              <a:t>https://doi.org/10.1152/physrev.00018.2018</a:t>
            </a:r>
            <a:endParaRPr lang="en-US" dirty="0"/>
          </a:p>
        </p:txBody>
      </p:sp>
    </p:spTree>
    <p:extLst>
      <p:ext uri="{BB962C8B-B14F-4D97-AF65-F5344CB8AC3E}">
        <p14:creationId xmlns:p14="http://schemas.microsoft.com/office/powerpoint/2010/main" val="147343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A11B8-661F-4676-BD75-8062BDD05933}"/>
              </a:ext>
            </a:extLst>
          </p:cNvPr>
          <p:cNvSpPr>
            <a:spLocks noGrp="1"/>
          </p:cNvSpPr>
          <p:nvPr>
            <p:ph type="title"/>
          </p:nvPr>
        </p:nvSpPr>
        <p:spPr/>
        <p:txBody>
          <a:bodyPr/>
          <a:lstStyle/>
          <a:p>
            <a:pPr algn="ctr"/>
            <a:r>
              <a:rPr lang="en-US" dirty="0">
                <a:latin typeface="Franklin Gothic Book" panose="020B0503020102020204" pitchFamily="34" charset="0"/>
              </a:rPr>
              <a:t>Purpose</a:t>
            </a:r>
          </a:p>
        </p:txBody>
      </p:sp>
      <p:sp>
        <p:nvSpPr>
          <p:cNvPr id="3" name="Content Placeholder 2">
            <a:extLst>
              <a:ext uri="{FF2B5EF4-FFF2-40B4-BE49-F238E27FC236}">
                <a16:creationId xmlns:a16="http://schemas.microsoft.com/office/drawing/2014/main" id="{8CDB5C0C-0C89-40F3-BF7F-BCCB1AC7023A}"/>
              </a:ext>
            </a:extLst>
          </p:cNvPr>
          <p:cNvSpPr>
            <a:spLocks noGrp="1"/>
          </p:cNvSpPr>
          <p:nvPr>
            <p:ph idx="1"/>
          </p:nvPr>
        </p:nvSpPr>
        <p:spPr/>
        <p:txBody>
          <a:bodyPr/>
          <a:lstStyle/>
          <a:p>
            <a:r>
              <a:rPr lang="en-US" dirty="0">
                <a:latin typeface="Franklin Gothic Book" panose="020B0503020102020204" pitchFamily="34" charset="0"/>
              </a:rPr>
              <a:t>Explore gut microbiome role in depression</a:t>
            </a:r>
          </a:p>
          <a:p>
            <a:r>
              <a:rPr lang="en-US" dirty="0">
                <a:latin typeface="Franklin Gothic Book" panose="020B0503020102020204" pitchFamily="34" charset="0"/>
              </a:rPr>
              <a:t>Its contribution to developing </a:t>
            </a:r>
            <a:r>
              <a:rPr lang="en-US" sz="2800" dirty="0">
                <a:latin typeface="Franklin Gothic Book" panose="020B0503020102020204" pitchFamily="34" charset="0"/>
              </a:rPr>
              <a:t>treatment for depression</a:t>
            </a:r>
          </a:p>
          <a:p>
            <a:endParaRPr 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196245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1499</Words>
  <Application>Microsoft Office PowerPoint</Application>
  <PresentationFormat>Widescreen</PresentationFormat>
  <Paragraphs>208</Paragraphs>
  <Slides>52</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AdvOT596495f2</vt:lpstr>
      <vt:lpstr>AdvTT6780a46b+20</vt:lpstr>
      <vt:lpstr>Arial</vt:lpstr>
      <vt:lpstr>Calibri</vt:lpstr>
      <vt:lpstr>Calibri Light</vt:lpstr>
      <vt:lpstr>Franklin Gothic Book</vt:lpstr>
      <vt:lpstr>Muli</vt:lpstr>
      <vt:lpstr>Roboto</vt:lpstr>
      <vt:lpstr>Times New Roman</vt:lpstr>
      <vt:lpstr>Office Theme</vt:lpstr>
      <vt:lpstr>Impact of gut microbiota on emotional behavior </vt:lpstr>
      <vt:lpstr>Theme</vt:lpstr>
      <vt:lpstr>Characters</vt:lpstr>
      <vt:lpstr>Major depressive disorder (MDD)</vt:lpstr>
      <vt:lpstr>Treatment options for MDD</vt:lpstr>
      <vt:lpstr>Traditional therapies</vt:lpstr>
      <vt:lpstr>PowerPoint Presentation</vt:lpstr>
      <vt:lpstr>Gut-Brain Axis </vt:lpstr>
      <vt:lpstr>Purpose</vt:lpstr>
      <vt:lpstr>Hypothesis</vt:lpstr>
      <vt:lpstr>What don’t we know?</vt:lpstr>
      <vt:lpstr>MDD patients display disturbances in their gut microbiomes</vt:lpstr>
      <vt:lpstr>Relative abundance of key gut microbiota phyla in patients</vt:lpstr>
      <vt:lpstr>Does the microbiota affect the emotional behavior of Germfree mice? </vt:lpstr>
      <vt:lpstr>Forced swim test</vt:lpstr>
      <vt:lpstr>‘Depression microbiota’ recipients displayed depression-like behaviour</vt:lpstr>
      <vt:lpstr>Tail suspension test</vt:lpstr>
      <vt:lpstr>‘Depression microbiota’ recipients displayed depression-like behaviour</vt:lpstr>
      <vt:lpstr>Open field test</vt:lpstr>
      <vt:lpstr>‘Depression microbiota’ recipients displayed anxiety-like behavior </vt:lpstr>
      <vt:lpstr>Tryptophan </vt:lpstr>
      <vt:lpstr>Tryptophan and Kynurenine pathway</vt:lpstr>
      <vt:lpstr>Cytokine: proinflammatory profile</vt:lpstr>
      <vt:lpstr>Increased kynurenine/tryptophan ratio and cortisol in patients</vt:lpstr>
      <vt:lpstr>Does these microbiota affect the emotional behavior in adult male Sprague Dawley rats ?   </vt:lpstr>
      <vt:lpstr>Elevated plus maze</vt:lpstr>
      <vt:lpstr> The ‘depression microbiota’ recipients exhibits anxiety-like behavior  </vt:lpstr>
      <vt:lpstr>The ‘depression microbiota’ recipients exhibits anxiety-like behavior</vt:lpstr>
      <vt:lpstr>The ‘depression microbiota’ recipients displays anhedonia-like behavior </vt:lpstr>
      <vt:lpstr>FST- No depression-like behavior  </vt:lpstr>
      <vt:lpstr>Depression is associated with dysregulated tryptophan metabolism</vt:lpstr>
      <vt:lpstr>Altered gut microbiota richness</vt:lpstr>
      <vt:lpstr>Altered gut microbiota diversity</vt:lpstr>
      <vt:lpstr> Summary</vt:lpstr>
      <vt:lpstr>So, what next?</vt:lpstr>
      <vt:lpstr>Few major drivers of microbiota-gut-brain axis (Bacteroidetes)</vt:lpstr>
      <vt:lpstr>Tryptophan metabolism by human gastrointestinal microbiota </vt:lpstr>
      <vt:lpstr>UCMS did not affect indole concentration</vt:lpstr>
      <vt:lpstr>Behavioral test </vt:lpstr>
      <vt:lpstr>Indole increase the effect of UCMC on in self-grooming </vt:lpstr>
      <vt:lpstr>Three-Chamber Sociability Task</vt:lpstr>
      <vt:lpstr>Novelty test</vt:lpstr>
      <vt:lpstr> UCMS leads to  anhedonic behavior</vt:lpstr>
      <vt:lpstr>PowerPoint Presentation</vt:lpstr>
      <vt:lpstr>Overall emotionality </vt:lpstr>
      <vt:lpstr>Summary</vt:lpstr>
      <vt:lpstr>Can overproduction of indole influence the biosynthesis of stress hormones?</vt:lpstr>
      <vt:lpstr>No significant change of the expression of stress related hormones </vt:lpstr>
      <vt:lpstr>Can overproduction of indole influence the biosynthesis of stress hormones?</vt:lpstr>
      <vt:lpstr>Exposure to the UCMS led to a significant increase of the expression of the Pnmt gene in “I+” mice but not in “I−” mice. </vt:lpstr>
      <vt:lpstr>Summary </vt:lpstr>
      <vt:lpstr>Significance/conclusion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of gut microbiota on emotional behavior</dc:title>
  <dc:creator>CHINENYE IZUEGBUNAM</dc:creator>
  <cp:lastModifiedBy>CHINENYE IZUEGBUNAM</cp:lastModifiedBy>
  <cp:revision>9</cp:revision>
  <dcterms:created xsi:type="dcterms:W3CDTF">2020-09-23T15:20:03Z</dcterms:created>
  <dcterms:modified xsi:type="dcterms:W3CDTF">2020-09-24T19:09:26Z</dcterms:modified>
</cp:coreProperties>
</file>